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426" r:id="rId2"/>
    <p:sldId id="681" r:id="rId3"/>
    <p:sldId id="700" r:id="rId4"/>
    <p:sldId id="702" r:id="rId5"/>
    <p:sldId id="705" r:id="rId6"/>
    <p:sldId id="764" r:id="rId7"/>
    <p:sldId id="757" r:id="rId8"/>
    <p:sldId id="711" r:id="rId9"/>
    <p:sldId id="710" r:id="rId10"/>
    <p:sldId id="712" r:id="rId11"/>
    <p:sldId id="801" r:id="rId12"/>
    <p:sldId id="782" r:id="rId13"/>
    <p:sldId id="758" r:id="rId14"/>
    <p:sldId id="777" r:id="rId15"/>
    <p:sldId id="778" r:id="rId16"/>
    <p:sldId id="713" r:id="rId17"/>
    <p:sldId id="699" r:id="rId18"/>
    <p:sldId id="786" r:id="rId19"/>
    <p:sldId id="787" r:id="rId20"/>
    <p:sldId id="788" r:id="rId21"/>
    <p:sldId id="789" r:id="rId22"/>
    <p:sldId id="791" r:id="rId23"/>
    <p:sldId id="792" r:id="rId24"/>
    <p:sldId id="793" r:id="rId25"/>
    <p:sldId id="716" r:id="rId26"/>
    <p:sldId id="717" r:id="rId27"/>
    <p:sldId id="762" r:id="rId28"/>
    <p:sldId id="781" r:id="rId29"/>
    <p:sldId id="780" r:id="rId30"/>
    <p:sldId id="754" r:id="rId31"/>
    <p:sldId id="719" r:id="rId32"/>
    <p:sldId id="720" r:id="rId33"/>
    <p:sldId id="721" r:id="rId34"/>
    <p:sldId id="722" r:id="rId35"/>
    <p:sldId id="724" r:id="rId36"/>
    <p:sldId id="725" r:id="rId37"/>
    <p:sldId id="802" r:id="rId38"/>
    <p:sldId id="803" r:id="rId39"/>
    <p:sldId id="804" r:id="rId40"/>
    <p:sldId id="805" r:id="rId41"/>
    <p:sldId id="806" r:id="rId42"/>
    <p:sldId id="807" r:id="rId43"/>
    <p:sldId id="730" r:id="rId44"/>
    <p:sldId id="733" r:id="rId45"/>
    <p:sldId id="734" r:id="rId46"/>
    <p:sldId id="736" r:id="rId47"/>
    <p:sldId id="737" r:id="rId48"/>
    <p:sldId id="808" r:id="rId49"/>
    <p:sldId id="810" r:id="rId50"/>
    <p:sldId id="811" r:id="rId51"/>
    <p:sldId id="739" r:id="rId52"/>
    <p:sldId id="740" r:id="rId53"/>
    <p:sldId id="741" r:id="rId54"/>
    <p:sldId id="742" r:id="rId55"/>
    <p:sldId id="745" r:id="rId56"/>
    <p:sldId id="746" r:id="rId57"/>
    <p:sldId id="795" r:id="rId58"/>
    <p:sldId id="796" r:id="rId59"/>
    <p:sldId id="797" r:id="rId60"/>
    <p:sldId id="798" r:id="rId61"/>
    <p:sldId id="763" r:id="rId62"/>
    <p:sldId id="813" r:id="rId6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681"/>
            <p14:sldId id="700"/>
            <p14:sldId id="702"/>
            <p14:sldId id="705"/>
            <p14:sldId id="764"/>
            <p14:sldId id="757"/>
            <p14:sldId id="711"/>
            <p14:sldId id="710"/>
            <p14:sldId id="712"/>
            <p14:sldId id="801"/>
            <p14:sldId id="782"/>
            <p14:sldId id="758"/>
            <p14:sldId id="777"/>
            <p14:sldId id="778"/>
            <p14:sldId id="713"/>
            <p14:sldId id="699"/>
            <p14:sldId id="786"/>
            <p14:sldId id="787"/>
            <p14:sldId id="788"/>
            <p14:sldId id="789"/>
            <p14:sldId id="791"/>
            <p14:sldId id="792"/>
            <p14:sldId id="793"/>
            <p14:sldId id="716"/>
            <p14:sldId id="717"/>
            <p14:sldId id="762"/>
            <p14:sldId id="781"/>
            <p14:sldId id="780"/>
            <p14:sldId id="754"/>
            <p14:sldId id="719"/>
            <p14:sldId id="720"/>
            <p14:sldId id="721"/>
            <p14:sldId id="722"/>
            <p14:sldId id="724"/>
            <p14:sldId id="725"/>
            <p14:sldId id="802"/>
            <p14:sldId id="803"/>
            <p14:sldId id="804"/>
            <p14:sldId id="805"/>
            <p14:sldId id="806"/>
            <p14:sldId id="807"/>
            <p14:sldId id="730"/>
            <p14:sldId id="733"/>
            <p14:sldId id="734"/>
            <p14:sldId id="736"/>
            <p14:sldId id="737"/>
            <p14:sldId id="808"/>
            <p14:sldId id="810"/>
            <p14:sldId id="811"/>
            <p14:sldId id="739"/>
            <p14:sldId id="740"/>
            <p14:sldId id="741"/>
            <p14:sldId id="742"/>
            <p14:sldId id="745"/>
            <p14:sldId id="746"/>
            <p14:sldId id="795"/>
            <p14:sldId id="796"/>
            <p14:sldId id="797"/>
            <p14:sldId id="798"/>
            <p14:sldId id="763"/>
            <p14:sldId id="813"/>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9"/>
    <p:restoredTop sz="95732"/>
  </p:normalViewPr>
  <p:slideViewPr>
    <p:cSldViewPr snapToGrid="0">
      <p:cViewPr varScale="1">
        <p:scale>
          <a:sx n="118" d="100"/>
          <a:sy n="118" d="100"/>
        </p:scale>
        <p:origin x="1568" y="208"/>
      </p:cViewPr>
      <p:guideLst>
        <p:guide orient="horz" pos="2160"/>
        <p:guide pos="2880"/>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2023/3/4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56</a:t>
            </a:fld>
            <a:endParaRPr lang="zh-TW" altLang="en-US"/>
          </a:p>
        </p:txBody>
      </p:sp>
    </p:spTree>
    <p:extLst>
      <p:ext uri="{BB962C8B-B14F-4D97-AF65-F5344CB8AC3E}">
        <p14:creationId xmlns:p14="http://schemas.microsoft.com/office/powerpoint/2010/main" val="371232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57</a:t>
            </a:fld>
            <a:endParaRPr lang="zh-TW" altLang="en-US"/>
          </a:p>
        </p:txBody>
      </p:sp>
    </p:spTree>
    <p:extLst>
      <p:ext uri="{BB962C8B-B14F-4D97-AF65-F5344CB8AC3E}">
        <p14:creationId xmlns:p14="http://schemas.microsoft.com/office/powerpoint/2010/main" val="161591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58</a:t>
            </a:fld>
            <a:endParaRPr lang="zh-TW" altLang="en-US"/>
          </a:p>
        </p:txBody>
      </p:sp>
    </p:spTree>
    <p:extLst>
      <p:ext uri="{BB962C8B-B14F-4D97-AF65-F5344CB8AC3E}">
        <p14:creationId xmlns:p14="http://schemas.microsoft.com/office/powerpoint/2010/main" val="359237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59</a:t>
            </a:fld>
            <a:endParaRPr lang="zh-TW" altLang="en-US"/>
          </a:p>
        </p:txBody>
      </p:sp>
    </p:spTree>
    <p:extLst>
      <p:ext uri="{BB962C8B-B14F-4D97-AF65-F5344CB8AC3E}">
        <p14:creationId xmlns:p14="http://schemas.microsoft.com/office/powerpoint/2010/main" val="425957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60</a:t>
            </a:fld>
            <a:endParaRPr lang="zh-TW" altLang="en-US"/>
          </a:p>
        </p:txBody>
      </p:sp>
    </p:spTree>
    <p:extLst>
      <p:ext uri="{BB962C8B-B14F-4D97-AF65-F5344CB8AC3E}">
        <p14:creationId xmlns:p14="http://schemas.microsoft.com/office/powerpoint/2010/main" val="1540659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930.png"/><Relationship Id="rId4" Type="http://schemas.openxmlformats.org/officeDocument/2006/relationships/image" Target="../media/image30.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30.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4.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60.png"/><Relationship Id="rId7" Type="http://schemas.openxmlformats.org/officeDocument/2006/relationships/image" Target="../media/image33.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0.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710.png"/><Relationship Id="rId5" Type="http://schemas.openxmlformats.org/officeDocument/2006/relationships/image" Target="../media/image6.png"/><Relationship Id="rId10" Type="http://schemas.openxmlformats.org/officeDocument/2006/relationships/image" Target="../media/image700.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070.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200.png"/><Relationship Id="rId5" Type="http://schemas.openxmlformats.org/officeDocument/2006/relationships/image" Target="../media/image76.png"/><Relationship Id="rId4" Type="http://schemas.openxmlformats.org/officeDocument/2006/relationships/image" Target="../media/image1180.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21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31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60.png"/></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28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410.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21.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9.png"/><Relationship Id="rId7" Type="http://schemas.openxmlformats.org/officeDocument/2006/relationships/image" Target="../media/image1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6.png"/><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lnSpc>
                <a:spcPct val="100000"/>
              </a:lnSpc>
              <a:defRPr/>
            </a:pPr>
            <a:r>
              <a:rPr lang="en-US" altLang="en-US" sz="3000" dirty="0">
                <a:effectLst>
                  <a:outerShdw blurRad="50800" dist="38100" algn="l" rotWithShape="0">
                    <a:prstClr val="black">
                      <a:alpha val="40000"/>
                    </a:prstClr>
                  </a:outerShdw>
                </a:effectLst>
              </a:rPr>
              <a:t>Hartree-</a:t>
            </a:r>
            <a:r>
              <a:rPr lang="en-US" altLang="en-US" sz="3000" dirty="0" err="1">
                <a:effectLst>
                  <a:outerShdw blurRad="50800" dist="38100" algn="l" rotWithShape="0">
                    <a:prstClr val="black">
                      <a:alpha val="40000"/>
                    </a:prstClr>
                  </a:outerShdw>
                </a:effectLst>
              </a:rPr>
              <a:t>Fock</a:t>
            </a:r>
            <a:r>
              <a:rPr lang="en-US" altLang="en-US" sz="3000" dirty="0">
                <a:effectLst>
                  <a:outerShdw blurRad="50800" dist="38100" algn="l" rotWithShape="0">
                    <a:prstClr val="black">
                      <a:alpha val="40000"/>
                    </a:prstClr>
                  </a:outerShdw>
                </a:effectLst>
              </a:rPr>
              <a:t> theory,</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Self-consistent field (SCF)</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830997"/>
          </a:xfrm>
          <a:prstGeom prst="rect">
            <a:avLst/>
          </a:prstGeom>
          <a:noFill/>
        </p:spPr>
        <p:txBody>
          <a:bodyPr wrap="square" rtlCol="0">
            <a:spAutoFit/>
          </a:bodyPr>
          <a:lstStyle/>
          <a:p>
            <a:pPr algn="just"/>
            <a:r>
              <a:rPr lang="en-US" sz="2400" dirty="0"/>
              <a:t>Unrestricted determinants are formed from spatial orbitals that are not necessarily orthogonal  </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610661"/>
            <a:ext cx="2029968"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2049573"/>
                <a:ext cx="8296256" cy="1244443"/>
              </a:xfrm>
              <a:prstGeom prst="rect">
                <a:avLst/>
              </a:prstGeom>
              <a:noFill/>
            </p:spPr>
            <p:txBody>
              <a:bodyPr wrap="square" rtlCol="0">
                <a:spAutoFit/>
              </a:bodyPr>
              <a:lstStyle/>
              <a:p>
                <a:pPr algn="just"/>
                <a:r>
                  <a:rPr lang="en-US" sz="2400" dirty="0"/>
                  <a:t>As a result, unrestricted wave functions are not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the </a:t>
                </a:r>
                <a14:m>
                  <m:oMath xmlns:m="http://schemas.openxmlformats.org/officeDocument/2006/math">
                    <m:d>
                      <m:dPr>
                        <m:begChr m:val="⟨"/>
                        <m:endChr m:val="⟩"/>
                        <m:ctrlPr>
                          <a:rPr lang="en-US" sz="240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e>
                    </m:d>
                  </m:oMath>
                </a14:m>
                <a:r>
                  <a:rPr lang="en-US" sz="2400" dirty="0"/>
                  <a:t> is always larger than the theoretical values.</a:t>
                </a:r>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2049573"/>
                <a:ext cx="8296256" cy="1244443"/>
              </a:xfrm>
              <a:prstGeom prst="rect">
                <a:avLst/>
              </a:prstGeom>
              <a:blipFill>
                <a:blip r:embed="rId3"/>
                <a:stretch>
                  <a:fillRect l="-1070" t="-4040" r="-1223" b="-909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B3AD820-E4EE-740B-5A60-ABD02D3E5F9D}"/>
              </a:ext>
            </a:extLst>
          </p:cNvPr>
          <p:cNvPicPr>
            <a:picLocks noChangeAspect="1"/>
          </p:cNvPicPr>
          <p:nvPr/>
        </p:nvPicPr>
        <p:blipFill>
          <a:blip r:embed="rId4"/>
          <a:stretch>
            <a:fillRect/>
          </a:stretch>
        </p:blipFill>
        <p:spPr>
          <a:xfrm>
            <a:off x="448418" y="3294016"/>
            <a:ext cx="5219792" cy="841248"/>
          </a:xfrm>
          <a:prstGeom prst="rect">
            <a:avLst/>
          </a:prstGeom>
        </p:spPr>
      </p:pic>
      <p:pic>
        <p:nvPicPr>
          <p:cNvPr id="10" name="Picture 9">
            <a:extLst>
              <a:ext uri="{FF2B5EF4-FFF2-40B4-BE49-F238E27FC236}">
                <a16:creationId xmlns:a16="http://schemas.microsoft.com/office/drawing/2014/main" id="{CD2983AB-3293-65B7-4B9A-634E49493BD0}"/>
              </a:ext>
            </a:extLst>
          </p:cNvPr>
          <p:cNvPicPr>
            <a:picLocks noChangeAspect="1"/>
          </p:cNvPicPr>
          <p:nvPr/>
        </p:nvPicPr>
        <p:blipFill>
          <a:blip r:embed="rId5"/>
          <a:stretch>
            <a:fillRect/>
          </a:stretch>
        </p:blipFill>
        <p:spPr>
          <a:xfrm>
            <a:off x="448417" y="4135264"/>
            <a:ext cx="4907353" cy="904762"/>
          </a:xfrm>
          <a:prstGeom prst="rect">
            <a:avLst/>
          </a:prstGeom>
        </p:spPr>
      </p:pic>
      <p:sp>
        <p:nvSpPr>
          <p:cNvPr id="11" name="TextBox 10">
            <a:extLst>
              <a:ext uri="{FF2B5EF4-FFF2-40B4-BE49-F238E27FC236}">
                <a16:creationId xmlns:a16="http://schemas.microsoft.com/office/drawing/2014/main" id="{948BFD1C-1B49-8153-3903-1BAC83FC11D4}"/>
              </a:ext>
            </a:extLst>
          </p:cNvPr>
          <p:cNvSpPr txBox="1"/>
          <p:nvPr/>
        </p:nvSpPr>
        <p:spPr>
          <a:xfrm>
            <a:off x="390543" y="5040026"/>
            <a:ext cx="8296256" cy="1200329"/>
          </a:xfrm>
          <a:prstGeom prst="rect">
            <a:avLst/>
          </a:prstGeom>
          <a:noFill/>
        </p:spPr>
        <p:txBody>
          <a:bodyPr wrap="square" rtlCol="0">
            <a:spAutoFit/>
          </a:bodyPr>
          <a:lstStyle/>
          <a:p>
            <a:pPr algn="just"/>
            <a:r>
              <a:rPr lang="en-US" sz="2400" dirty="0"/>
              <a:t>This is because unrestricted determinants can be expanded as a superposition of the corresponding spin-pure state and the higher spin-pure states. For example, </a:t>
            </a:r>
          </a:p>
        </p:txBody>
      </p:sp>
      <p:pic>
        <p:nvPicPr>
          <p:cNvPr id="12" name="Picture 11">
            <a:extLst>
              <a:ext uri="{FF2B5EF4-FFF2-40B4-BE49-F238E27FC236}">
                <a16:creationId xmlns:a16="http://schemas.microsoft.com/office/drawing/2014/main" id="{1B1233AD-12DD-3020-2202-64D10A3F1D80}"/>
              </a:ext>
            </a:extLst>
          </p:cNvPr>
          <p:cNvPicPr>
            <a:picLocks noChangeAspect="1"/>
          </p:cNvPicPr>
          <p:nvPr/>
        </p:nvPicPr>
        <p:blipFill rotWithShape="1">
          <a:blip r:embed="rId6"/>
          <a:srcRect t="38215" r="-48" b="37056"/>
          <a:stretch/>
        </p:blipFill>
        <p:spPr>
          <a:xfrm>
            <a:off x="448417" y="6240355"/>
            <a:ext cx="5399691" cy="438912"/>
          </a:xfrm>
          <a:prstGeom prst="rect">
            <a:avLst/>
          </a:prstGeom>
        </p:spPr>
      </p:pic>
    </p:spTree>
    <p:extLst>
      <p:ext uri="{BB962C8B-B14F-4D97-AF65-F5344CB8AC3E}">
        <p14:creationId xmlns:p14="http://schemas.microsoft.com/office/powerpoint/2010/main" val="3868116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SDs complete set</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1200329"/>
          </a:xfrm>
          <a:prstGeom prst="rect">
            <a:avLst/>
          </a:prstGeom>
          <a:noFill/>
        </p:spPr>
        <p:txBody>
          <a:bodyPr wrap="square" rtlCol="0">
            <a:spAutoFit/>
          </a:bodyPr>
          <a:lstStyle/>
          <a:p>
            <a:pPr algn="just"/>
            <a:r>
              <a:rPr lang="en-US" sz="2400" dirty="0"/>
              <a:t>The exact many electron wavefunction can be expanded using the RHF/ROHF determinant and N-</a:t>
            </a:r>
            <a:r>
              <a:rPr lang="en-US" sz="2400" dirty="0" err="1"/>
              <a:t>tuply</a:t>
            </a:r>
            <a:r>
              <a:rPr lang="en-US" sz="2400" dirty="0"/>
              <a:t> excited determinants.</a:t>
            </a:r>
          </a:p>
        </p:txBody>
      </p:sp>
      <p:sp>
        <p:nvSpPr>
          <p:cNvPr id="11" name="TextBox 10">
            <a:extLst>
              <a:ext uri="{FF2B5EF4-FFF2-40B4-BE49-F238E27FC236}">
                <a16:creationId xmlns:a16="http://schemas.microsoft.com/office/drawing/2014/main" id="{948BFD1C-1B49-8153-3903-1BAC83FC11D4}"/>
              </a:ext>
            </a:extLst>
          </p:cNvPr>
          <p:cNvSpPr txBox="1"/>
          <p:nvPr/>
        </p:nvSpPr>
        <p:spPr>
          <a:xfrm>
            <a:off x="390543" y="4057897"/>
            <a:ext cx="8296256" cy="1938992"/>
          </a:xfrm>
          <a:prstGeom prst="rect">
            <a:avLst/>
          </a:prstGeom>
          <a:noFill/>
        </p:spPr>
        <p:txBody>
          <a:bodyPr wrap="square" rtlCol="0">
            <a:spAutoFit/>
          </a:bodyPr>
          <a:lstStyle/>
          <a:p>
            <a:pPr algn="just"/>
            <a:r>
              <a:rPr lang="en-US" sz="2400" dirty="0"/>
              <a:t>This expansion ensures that the many-electron wavefunction  is an eigenfunction of both the Hamiltonian and the spin angular momentum operator and explicitly treats both the dynamic and static correlations. We will come back to this when we talk about post-HF methods</a:t>
            </a:r>
          </a:p>
        </p:txBody>
      </p:sp>
      <p:pic>
        <p:nvPicPr>
          <p:cNvPr id="5" name="Picture 4">
            <a:extLst>
              <a:ext uri="{FF2B5EF4-FFF2-40B4-BE49-F238E27FC236}">
                <a16:creationId xmlns:a16="http://schemas.microsoft.com/office/drawing/2014/main" id="{B75A7BB9-ED51-E1C5-F257-39804408901C}"/>
              </a:ext>
            </a:extLst>
          </p:cNvPr>
          <p:cNvPicPr>
            <a:picLocks noChangeAspect="1"/>
          </p:cNvPicPr>
          <p:nvPr/>
        </p:nvPicPr>
        <p:blipFill>
          <a:blip r:embed="rId2"/>
          <a:stretch>
            <a:fillRect/>
          </a:stretch>
        </p:blipFill>
        <p:spPr>
          <a:xfrm>
            <a:off x="448417" y="1990952"/>
            <a:ext cx="7772400" cy="2055986"/>
          </a:xfrm>
          <a:prstGeom prst="rect">
            <a:avLst/>
          </a:prstGeom>
        </p:spPr>
      </p:pic>
    </p:spTree>
    <p:extLst>
      <p:ext uri="{BB962C8B-B14F-4D97-AF65-F5344CB8AC3E}">
        <p14:creationId xmlns:p14="http://schemas.microsoft.com/office/powerpoint/2010/main" val="2525778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3376FA-F632-4041-AE2C-5409C08FE54D}"/>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AD8A1977-9011-4E08-BDFD-BF98D3F9898C}"/>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775E5717-7A49-469E-8EE6-DECB6D3DC586}"/>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spTree>
    <p:extLst>
      <p:ext uri="{BB962C8B-B14F-4D97-AF65-F5344CB8AC3E}">
        <p14:creationId xmlns:p14="http://schemas.microsoft.com/office/powerpoint/2010/main" val="44136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8F72-FC24-942B-D4D8-8F061FC37E26}"/>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24C0AEC9-1722-0B13-9823-47442605A5C1}"/>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1026" name="Picture 2">
            <a:extLst>
              <a:ext uri="{FF2B5EF4-FFF2-40B4-BE49-F238E27FC236}">
                <a16:creationId xmlns:a16="http://schemas.microsoft.com/office/drawing/2014/main" id="{A49F4ED8-5840-4B7E-A6EB-D59390610B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6414" y="992187"/>
            <a:ext cx="5431172" cy="540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117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/Practice/Week2/Exercise1</a:t>
            </a:r>
          </a:p>
          <a:p>
            <a:pPr marL="457200" indent="-457200">
              <a:buFont typeface="+mj-lt"/>
              <a:buAutoNum type="arabicPeriod"/>
            </a:pPr>
            <a:r>
              <a:rPr lang="en-US" dirty="0"/>
              <a:t>Open </a:t>
            </a:r>
            <a:r>
              <a:rPr lang="en-US" dirty="0" err="1"/>
              <a:t>mcscf.ipynb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pic>
        <p:nvPicPr>
          <p:cNvPr id="6" name="Picture 5">
            <a:extLst>
              <a:ext uri="{FF2B5EF4-FFF2-40B4-BE49-F238E27FC236}">
                <a16:creationId xmlns:a16="http://schemas.microsoft.com/office/drawing/2014/main" id="{E1F0E284-55CD-CD2E-3D2B-03B38962DC0D}"/>
              </a:ext>
            </a:extLst>
          </p:cNvPr>
          <p:cNvPicPr>
            <a:picLocks noChangeAspect="1"/>
          </p:cNvPicPr>
          <p:nvPr/>
        </p:nvPicPr>
        <p:blipFill>
          <a:blip r:embed="rId2"/>
          <a:stretch>
            <a:fillRect/>
          </a:stretch>
        </p:blipFill>
        <p:spPr>
          <a:xfrm>
            <a:off x="457200" y="2744059"/>
            <a:ext cx="8229600" cy="2243700"/>
          </a:xfrm>
          <a:prstGeom prst="rect">
            <a:avLst/>
          </a:prstGeom>
        </p:spPr>
      </p:pic>
    </p:spTree>
    <p:extLst>
      <p:ext uri="{BB962C8B-B14F-4D97-AF65-F5344CB8AC3E}">
        <p14:creationId xmlns:p14="http://schemas.microsoft.com/office/powerpoint/2010/main" val="1172383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3" name="Picture 2">
            <a:extLst>
              <a:ext uri="{FF2B5EF4-FFF2-40B4-BE49-F238E27FC236}">
                <a16:creationId xmlns:a16="http://schemas.microsoft.com/office/drawing/2014/main" id="{0FBFCE83-ED1A-7BBD-51AB-ED0C2B6F1863}"/>
              </a:ext>
            </a:extLst>
          </p:cNvPr>
          <p:cNvPicPr>
            <a:picLocks noChangeAspect="1"/>
          </p:cNvPicPr>
          <p:nvPr/>
        </p:nvPicPr>
        <p:blipFill>
          <a:blip r:embed="rId2"/>
          <a:stretch>
            <a:fillRect/>
          </a:stretch>
        </p:blipFill>
        <p:spPr>
          <a:xfrm>
            <a:off x="424542" y="1168121"/>
            <a:ext cx="8262257" cy="1530047"/>
          </a:xfrm>
          <a:prstGeom prst="rect">
            <a:avLst/>
          </a:prstGeom>
        </p:spPr>
      </p:pic>
    </p:spTree>
    <p:extLst>
      <p:ext uri="{BB962C8B-B14F-4D97-AF65-F5344CB8AC3E}">
        <p14:creationId xmlns:p14="http://schemas.microsoft.com/office/powerpoint/2010/main" val="2538495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188341"/>
            <a:ext cx="1793429" cy="841248"/>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6392327" cy="461665"/>
          </a:xfrm>
          <a:prstGeom prst="rect">
            <a:avLst/>
          </a:prstGeom>
          <a:noFill/>
        </p:spPr>
        <p:txBody>
          <a:bodyPr wrap="none" rtlCol="0">
            <a:spAutoFit/>
          </a:bodyPr>
          <a:lstStyle/>
          <a:p>
            <a:r>
              <a:rPr lang="en-US" sz="2400" dirty="0"/>
              <a:t>Let’s recall the assumption of Hartree product</a:t>
            </a:r>
          </a:p>
        </p:txBody>
      </p:sp>
      <p:pic>
        <p:nvPicPr>
          <p:cNvPr id="17" name="Picture 16">
            <a:extLst>
              <a:ext uri="{FF2B5EF4-FFF2-40B4-BE49-F238E27FC236}">
                <a16:creationId xmlns:a16="http://schemas.microsoft.com/office/drawing/2014/main" id="{3395BBDC-EC60-101F-6842-018E17C74A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9461" y="1422392"/>
            <a:ext cx="2512070" cy="438912"/>
          </a:xfrm>
          <a:prstGeom prst="rect">
            <a:avLst/>
          </a:prstGeom>
        </p:spPr>
      </p:pic>
      <p:pic>
        <p:nvPicPr>
          <p:cNvPr id="10" name="Picture 9">
            <a:extLst>
              <a:ext uri="{FF2B5EF4-FFF2-40B4-BE49-F238E27FC236}">
                <a16:creationId xmlns:a16="http://schemas.microsoft.com/office/drawing/2014/main" id="{784E93BB-46D1-BC17-DFD7-306D842403CF}"/>
              </a:ext>
            </a:extLst>
          </p:cNvPr>
          <p:cNvPicPr>
            <a:picLocks noChangeAspect="1"/>
          </p:cNvPicPr>
          <p:nvPr/>
        </p:nvPicPr>
        <p:blipFill>
          <a:blip r:embed="rId4"/>
          <a:stretch>
            <a:fillRect/>
          </a:stretch>
        </p:blipFill>
        <p:spPr>
          <a:xfrm>
            <a:off x="5497809" y="1398864"/>
            <a:ext cx="2341767" cy="386810"/>
          </a:xfrm>
          <a:prstGeom prst="rect">
            <a:avLst/>
          </a:prstGeom>
        </p:spPr>
      </p:pic>
      <p:sp>
        <p:nvSpPr>
          <p:cNvPr id="13" name="TextBox 12">
            <a:extLst>
              <a:ext uri="{FF2B5EF4-FFF2-40B4-BE49-F238E27FC236}">
                <a16:creationId xmlns:a16="http://schemas.microsoft.com/office/drawing/2014/main" id="{58AB91E0-8BFF-06A1-43C5-76F8EA17EA35}"/>
              </a:ext>
            </a:extLst>
          </p:cNvPr>
          <p:cNvSpPr txBox="1"/>
          <p:nvPr/>
        </p:nvSpPr>
        <p:spPr>
          <a:xfrm>
            <a:off x="2245108" y="1410525"/>
            <a:ext cx="269626" cy="461665"/>
          </a:xfrm>
          <a:prstGeom prst="rect">
            <a:avLst/>
          </a:prstGeom>
          <a:noFill/>
        </p:spPr>
        <p:txBody>
          <a:bodyPr wrap="none" rtlCol="0">
            <a:spAutoFit/>
          </a:bodyPr>
          <a:lstStyle/>
          <a:p>
            <a:r>
              <a:rPr lang="en-US" sz="24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AFE648-817C-8C55-E40E-E72D73340539}"/>
                  </a:ext>
                </a:extLst>
              </p:cNvPr>
              <p:cNvSpPr txBox="1"/>
              <p:nvPr/>
            </p:nvSpPr>
            <p:spPr>
              <a:xfrm>
                <a:off x="390545" y="2051514"/>
                <a:ext cx="8296256" cy="830997"/>
              </a:xfrm>
              <a:prstGeom prst="rect">
                <a:avLst/>
              </a:prstGeom>
              <a:noFill/>
            </p:spPr>
            <p:txBody>
              <a:bodyPr wrap="square" rtlCol="0">
                <a:spAutoFit/>
              </a:bodyPr>
              <a:lstStyle/>
              <a:p>
                <a14:m>
                  <m:oMath xmlns:m="http://schemas.openxmlformats.org/officeDocument/2006/math">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Ψ</m:t>
                        </m:r>
                      </m:e>
                      <m:sup>
                        <m:r>
                          <a:rPr lang="en-US" sz="2400" b="0" i="1" dirty="0" smtClean="0">
                            <a:latin typeface="Cambria Math" panose="02040503050406030204" pitchFamily="18" charset="0"/>
                          </a:rPr>
                          <m:t>𝐻𝑃</m:t>
                        </m:r>
                      </m:sup>
                    </m:sSup>
                  </m:oMath>
                </a14:m>
                <a:r>
                  <a:rPr lang="en-US" sz="2400" dirty="0"/>
                  <a:t> can be replaced with a Slater determinant to include the exchange effect </a:t>
                </a:r>
              </a:p>
            </p:txBody>
          </p:sp>
        </mc:Choice>
        <mc:Fallback xmlns="">
          <p:sp>
            <p:nvSpPr>
              <p:cNvPr id="14" name="TextBox 13">
                <a:extLst>
                  <a:ext uri="{FF2B5EF4-FFF2-40B4-BE49-F238E27FC236}">
                    <a16:creationId xmlns:a16="http://schemas.microsoft.com/office/drawing/2014/main" id="{8EAFE648-817C-8C55-E40E-E72D73340539}"/>
                  </a:ext>
                </a:extLst>
              </p:cNvPr>
              <p:cNvSpPr txBox="1">
                <a:spLocks noRot="1" noChangeAspect="1" noMove="1" noResize="1" noEditPoints="1" noAdjustHandles="1" noChangeArrowheads="1" noChangeShapeType="1" noTextEdit="1"/>
              </p:cNvSpPr>
              <p:nvPr/>
            </p:nvSpPr>
            <p:spPr>
              <a:xfrm>
                <a:off x="390545" y="2051514"/>
                <a:ext cx="8296256" cy="830997"/>
              </a:xfrm>
              <a:prstGeom prst="rect">
                <a:avLst/>
              </a:prstGeom>
              <a:blipFill>
                <a:blip r:embed="rId5"/>
                <a:stretch>
                  <a:fillRect l="-1070" t="-5970" b="-1343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CDCAFC4-29CA-E1F9-FCD6-C5808B5BDB47}"/>
              </a:ext>
            </a:extLst>
          </p:cNvPr>
          <p:cNvSpPr txBox="1"/>
          <p:nvPr/>
        </p:nvSpPr>
        <p:spPr>
          <a:xfrm>
            <a:off x="390545" y="5831778"/>
            <a:ext cx="8296256" cy="830997"/>
          </a:xfrm>
          <a:prstGeom prst="rect">
            <a:avLst/>
          </a:prstGeom>
          <a:noFill/>
        </p:spPr>
        <p:txBody>
          <a:bodyPr wrap="square" rtlCol="0">
            <a:spAutoFit/>
          </a:bodyPr>
          <a:lstStyle/>
          <a:p>
            <a:pPr algn="just"/>
            <a:r>
              <a:rPr lang="en-US" sz="2400" dirty="0"/>
              <a:t>The important constraint is that </a:t>
            </a:r>
            <a:r>
              <a:rPr lang="en-US" sz="2400" i="1" dirty="0"/>
              <a:t>the Hamiltonian acts on N non-interacting electrons or N-electrons within a mean-field. </a:t>
            </a:r>
          </a:p>
        </p:txBody>
      </p:sp>
      <p:pic>
        <p:nvPicPr>
          <p:cNvPr id="4" name="Picture 3">
            <a:extLst>
              <a:ext uri="{FF2B5EF4-FFF2-40B4-BE49-F238E27FC236}">
                <a16:creationId xmlns:a16="http://schemas.microsoft.com/office/drawing/2014/main" id="{F03517B2-093C-51F8-A8BF-D5EA841337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8518" y="2882511"/>
            <a:ext cx="4521166" cy="369471"/>
          </a:xfrm>
          <a:prstGeom prst="rect">
            <a:avLst/>
          </a:prstGeom>
        </p:spPr>
      </p:pic>
      <p:pic>
        <p:nvPicPr>
          <p:cNvPr id="7" name="Picture 6">
            <a:extLst>
              <a:ext uri="{FF2B5EF4-FFF2-40B4-BE49-F238E27FC236}">
                <a16:creationId xmlns:a16="http://schemas.microsoft.com/office/drawing/2014/main" id="{76D7C002-0A1D-E2B8-66EC-08F2E3EFFAA0}"/>
              </a:ext>
            </a:extLst>
          </p:cNvPr>
          <p:cNvPicPr>
            <a:picLocks noChangeAspect="1"/>
          </p:cNvPicPr>
          <p:nvPr/>
        </p:nvPicPr>
        <p:blipFill>
          <a:blip r:embed="rId7"/>
          <a:stretch>
            <a:fillRect/>
          </a:stretch>
        </p:blipFill>
        <p:spPr>
          <a:xfrm>
            <a:off x="488519" y="3292884"/>
            <a:ext cx="7163895" cy="84124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07DE49-566F-F3BB-F41B-E238203D0558}"/>
                  </a:ext>
                </a:extLst>
              </p:cNvPr>
              <p:cNvSpPr txBox="1"/>
              <p:nvPr/>
            </p:nvSpPr>
            <p:spPr>
              <a:xfrm>
                <a:off x="390545" y="4134132"/>
                <a:ext cx="8296256" cy="1244508"/>
              </a:xfrm>
              <a:prstGeom prst="rect">
                <a:avLst/>
              </a:prstGeom>
              <a:noFill/>
            </p:spPr>
            <p:txBody>
              <a:bodyPr wrap="square" rtlCol="0">
                <a:spAutoFit/>
              </a:bodyPr>
              <a:lstStyle/>
              <a:p>
                <a:pPr algn="just"/>
                <a:r>
                  <a:rPr lang="en-US" sz="2400" dirty="0"/>
                  <a:t>The requirement of same spatial orbitals for each </a:t>
                </a:r>
                <a14:m>
                  <m:oMath xmlns:m="http://schemas.openxmlformats.org/officeDocument/2006/math">
                    <m:r>
                      <a:rPr lang="en-US" sz="2400" b="0" i="1" smtClean="0">
                        <a:latin typeface="Cambria Math" panose="02040503050406030204" pitchFamily="18" charset="0"/>
                      </a:rPr>
                      <m:t>𝛼</m:t>
                    </m:r>
                  </m:oMath>
                </a14:m>
                <a:r>
                  <a:rPr lang="en-US" sz="2400" dirty="0"/>
                  <a:t> and </a:t>
                </a:r>
                <a14:m>
                  <m:oMath xmlns:m="http://schemas.openxmlformats.org/officeDocument/2006/math">
                    <m:r>
                      <a:rPr lang="en-US" sz="2400" b="0" i="1" smtClean="0">
                        <a:latin typeface="Cambria Math" panose="02040503050406030204" pitchFamily="18" charset="0"/>
                      </a:rPr>
                      <m:t>𝛽</m:t>
                    </m:r>
                  </m:oMath>
                </a14:m>
                <a:r>
                  <a:rPr lang="en-US" sz="2400" dirty="0"/>
                  <a:t> spins can be further relaxed by unrestricted formalism with the sacrifice of it being an eigenfunction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1" name="TextBox 10">
                <a:extLst>
                  <a:ext uri="{FF2B5EF4-FFF2-40B4-BE49-F238E27FC236}">
                    <a16:creationId xmlns:a16="http://schemas.microsoft.com/office/drawing/2014/main" id="{7E07DE49-566F-F3BB-F41B-E238203D0558}"/>
                  </a:ext>
                </a:extLst>
              </p:cNvPr>
              <p:cNvSpPr txBox="1">
                <a:spLocks noRot="1" noChangeAspect="1" noMove="1" noResize="1" noEditPoints="1" noAdjustHandles="1" noChangeArrowheads="1" noChangeShapeType="1" noTextEdit="1"/>
              </p:cNvSpPr>
              <p:nvPr/>
            </p:nvSpPr>
            <p:spPr>
              <a:xfrm>
                <a:off x="390545" y="4134132"/>
                <a:ext cx="8296256" cy="1244508"/>
              </a:xfrm>
              <a:prstGeom prst="rect">
                <a:avLst/>
              </a:prstGeom>
              <a:blipFill>
                <a:blip r:embed="rId8"/>
                <a:stretch>
                  <a:fillRect l="-1070" t="-4040" r="-1223" b="-808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67FB18E-CF9F-9381-261D-C42EF1EDF77D}"/>
              </a:ext>
            </a:extLst>
          </p:cNvPr>
          <p:cNvSpPr txBox="1"/>
          <p:nvPr/>
        </p:nvSpPr>
        <p:spPr>
          <a:xfrm>
            <a:off x="5042342" y="1410525"/>
            <a:ext cx="269626" cy="461665"/>
          </a:xfrm>
          <a:prstGeom prst="rect">
            <a:avLst/>
          </a:prstGeom>
          <a:noFill/>
        </p:spPr>
        <p:txBody>
          <a:bodyPr wrap="none" rtlCol="0">
            <a:spAutoFit/>
          </a:bodyPr>
          <a:lstStyle/>
          <a:p>
            <a:r>
              <a:rPr lang="en-US" sz="2400" dirty="0"/>
              <a:t>,</a:t>
            </a:r>
          </a:p>
        </p:txBody>
      </p:sp>
      <p:pic>
        <p:nvPicPr>
          <p:cNvPr id="20" name="Picture 19">
            <a:extLst>
              <a:ext uri="{FF2B5EF4-FFF2-40B4-BE49-F238E27FC236}">
                <a16:creationId xmlns:a16="http://schemas.microsoft.com/office/drawing/2014/main" id="{AF7C7BAA-D8C8-FFE3-4370-50BC553F581B}"/>
              </a:ext>
            </a:extLst>
          </p:cNvPr>
          <p:cNvPicPr>
            <a:picLocks noChangeAspect="1"/>
          </p:cNvPicPr>
          <p:nvPr/>
        </p:nvPicPr>
        <p:blipFill>
          <a:blip r:embed="rId9"/>
          <a:stretch>
            <a:fillRect/>
          </a:stretch>
        </p:blipFill>
        <p:spPr>
          <a:xfrm>
            <a:off x="488518" y="5385753"/>
            <a:ext cx="3210988" cy="438912"/>
          </a:xfrm>
          <a:prstGeom prst="rect">
            <a:avLst/>
          </a:prstGeom>
        </p:spPr>
      </p:pic>
    </p:spTree>
    <p:extLst>
      <p:ext uri="{BB962C8B-B14F-4D97-AF65-F5344CB8AC3E}">
        <p14:creationId xmlns:p14="http://schemas.microsoft.com/office/powerpoint/2010/main" val="3790847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
        <p:nvSpPr>
          <p:cNvPr id="5" name="TextBox 4">
            <a:extLst>
              <a:ext uri="{FF2B5EF4-FFF2-40B4-BE49-F238E27FC236}">
                <a16:creationId xmlns:a16="http://schemas.microsoft.com/office/drawing/2014/main" id="{0F876FE7-FFCA-5720-0B7B-52BB32EF391B}"/>
              </a:ext>
            </a:extLst>
          </p:cNvPr>
          <p:cNvSpPr txBox="1"/>
          <p:nvPr/>
        </p:nvSpPr>
        <p:spPr>
          <a:xfrm>
            <a:off x="390544" y="4086406"/>
            <a:ext cx="8296256" cy="461665"/>
          </a:xfrm>
          <a:prstGeom prst="rect">
            <a:avLst/>
          </a:prstGeom>
          <a:noFill/>
        </p:spPr>
        <p:txBody>
          <a:bodyPr wrap="square" rtlCol="0">
            <a:spAutoFit/>
          </a:bodyPr>
          <a:lstStyle/>
          <a:p>
            <a:pPr algn="just"/>
            <a:r>
              <a:rPr lang="en-US" sz="2400" dirty="0"/>
              <a:t>where &lt; | &gt; and [ | ] mean</a:t>
            </a:r>
          </a:p>
        </p:txBody>
      </p:sp>
      <p:pic>
        <p:nvPicPr>
          <p:cNvPr id="10" name="Picture 12">
            <a:extLst>
              <a:ext uri="{FF2B5EF4-FFF2-40B4-BE49-F238E27FC236}">
                <a16:creationId xmlns:a16="http://schemas.microsoft.com/office/drawing/2014/main" id="{D767BCE5-BD0A-43DC-90CB-BA75F9B55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18" y="2543164"/>
            <a:ext cx="6141718" cy="771909"/>
          </a:xfrm>
          <a:prstGeom prst="rect">
            <a:avLst/>
          </a:prstGeom>
        </p:spPr>
      </p:pic>
      <p:sp>
        <p:nvSpPr>
          <p:cNvPr id="12" name="TextBox 14">
            <a:extLst>
              <a:ext uri="{FF2B5EF4-FFF2-40B4-BE49-F238E27FC236}">
                <a16:creationId xmlns:a16="http://schemas.microsoft.com/office/drawing/2014/main" id="{A2E1F670-4147-4B78-8A4A-378B50A924D9}"/>
              </a:ext>
            </a:extLst>
          </p:cNvPr>
          <p:cNvSpPr txBox="1"/>
          <p:nvPr/>
        </p:nvSpPr>
        <p:spPr>
          <a:xfrm>
            <a:off x="390544" y="2082075"/>
            <a:ext cx="8296256" cy="461665"/>
          </a:xfrm>
          <a:prstGeom prst="rect">
            <a:avLst/>
          </a:prstGeom>
          <a:noFill/>
        </p:spPr>
        <p:txBody>
          <a:bodyPr wrap="square" rtlCol="0">
            <a:spAutoFit/>
          </a:bodyPr>
          <a:lstStyle/>
          <a:p>
            <a:pPr algn="just"/>
            <a:r>
              <a:rPr lang="en-US" altLang="zh-TW" sz="2400" dirty="0"/>
              <a:t>The expectation value of the energy using a SD</a:t>
            </a:r>
            <a:r>
              <a:rPr lang="zh-TW" altLang="en-US" sz="2400" dirty="0"/>
              <a:t> </a:t>
            </a:r>
            <a:r>
              <a:rPr lang="en-US" altLang="zh-TW" sz="2400" dirty="0"/>
              <a:t>is then</a:t>
            </a:r>
            <a:endParaRPr lang="en-US" sz="2400" dirty="0"/>
          </a:p>
        </p:txBody>
      </p:sp>
      <p:pic>
        <p:nvPicPr>
          <p:cNvPr id="3" name="圖片 2">
            <a:extLst>
              <a:ext uri="{FF2B5EF4-FFF2-40B4-BE49-F238E27FC236}">
                <a16:creationId xmlns:a16="http://schemas.microsoft.com/office/drawing/2014/main" id="{765987F1-C2FA-4900-A479-817E8EA94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90" y="3315073"/>
            <a:ext cx="4972418" cy="771909"/>
          </a:xfrm>
          <a:prstGeom prst="rect">
            <a:avLst/>
          </a:prstGeom>
        </p:spPr>
      </p:pic>
      <p:pic>
        <p:nvPicPr>
          <p:cNvPr id="16" name="Picture 5">
            <a:extLst>
              <a:ext uri="{FF2B5EF4-FFF2-40B4-BE49-F238E27FC236}">
                <a16:creationId xmlns:a16="http://schemas.microsoft.com/office/drawing/2014/main" id="{4984E5B2-A696-42E0-8FE5-1DA8560AFE2A}"/>
              </a:ext>
            </a:extLst>
          </p:cNvPr>
          <p:cNvPicPr>
            <a:picLocks noChangeAspect="1"/>
          </p:cNvPicPr>
          <p:nvPr/>
        </p:nvPicPr>
        <p:blipFill rotWithShape="1">
          <a:blip r:embed="rId4"/>
          <a:srcRect l="1610" r="39967" b="57848"/>
          <a:stretch/>
        </p:blipFill>
        <p:spPr>
          <a:xfrm>
            <a:off x="488518" y="4551122"/>
            <a:ext cx="4789714" cy="500696"/>
          </a:xfrm>
          <a:prstGeom prst="rect">
            <a:avLst/>
          </a:prstGeom>
        </p:spPr>
      </p:pic>
      <p:pic>
        <p:nvPicPr>
          <p:cNvPr id="17" name="Picture 8">
            <a:extLst>
              <a:ext uri="{FF2B5EF4-FFF2-40B4-BE49-F238E27FC236}">
                <a16:creationId xmlns:a16="http://schemas.microsoft.com/office/drawing/2014/main" id="{19D284F6-B425-40C5-9F5D-7E95C2DD7FD1}"/>
              </a:ext>
            </a:extLst>
          </p:cNvPr>
          <p:cNvPicPr>
            <a:picLocks noChangeAspect="1"/>
          </p:cNvPicPr>
          <p:nvPr/>
        </p:nvPicPr>
        <p:blipFill rotWithShape="1">
          <a:blip r:embed="rId4"/>
          <a:srcRect t="53674"/>
          <a:stretch/>
        </p:blipFill>
        <p:spPr>
          <a:xfrm>
            <a:off x="488518" y="5053445"/>
            <a:ext cx="8198282" cy="550270"/>
          </a:xfrm>
          <a:prstGeom prst="rect">
            <a:avLst/>
          </a:prstGeom>
        </p:spPr>
      </p:pic>
      <p:pic>
        <p:nvPicPr>
          <p:cNvPr id="15" name="Picture 12">
            <a:extLst>
              <a:ext uri="{FF2B5EF4-FFF2-40B4-BE49-F238E27FC236}">
                <a16:creationId xmlns:a16="http://schemas.microsoft.com/office/drawing/2014/main" id="{887454B9-B576-4072-8FA0-36047567F2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7" y="1240827"/>
            <a:ext cx="6229016" cy="841248"/>
          </a:xfrm>
          <a:prstGeom prst="rect">
            <a:avLst/>
          </a:prstGeom>
        </p:spPr>
      </p:pic>
      <p:sp>
        <p:nvSpPr>
          <p:cNvPr id="20" name="TextBox 14">
            <a:extLst>
              <a:ext uri="{FF2B5EF4-FFF2-40B4-BE49-F238E27FC236}">
                <a16:creationId xmlns:a16="http://schemas.microsoft.com/office/drawing/2014/main" id="{7A790775-E099-4B44-B802-BD035411F8BF}"/>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Recall the electronic Hamiltonian</a:t>
            </a:r>
            <a:endParaRPr lang="en-US" sz="2400" dirty="0"/>
          </a:p>
        </p:txBody>
      </p:sp>
    </p:spTree>
    <p:extLst>
      <p:ext uri="{BB962C8B-B14F-4D97-AF65-F5344CB8AC3E}">
        <p14:creationId xmlns:p14="http://schemas.microsoft.com/office/powerpoint/2010/main" val="1937428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The one electron integral		</a:t>
            </a:r>
            <a:r>
              <a:rPr lang="zh-TW" altLang="en-US" sz="2400" dirty="0"/>
              <a:t>  </a:t>
            </a:r>
            <a:r>
              <a:rPr lang="en-US" altLang="zh-TW" sz="2400" dirty="0"/>
              <a:t>can be derived as below</a:t>
            </a:r>
          </a:p>
        </p:txBody>
      </p:sp>
      <p:pic>
        <p:nvPicPr>
          <p:cNvPr id="18" name="圖片 17">
            <a:extLst>
              <a:ext uri="{FF2B5EF4-FFF2-40B4-BE49-F238E27FC236}">
                <a16:creationId xmlns:a16="http://schemas.microsoft.com/office/drawing/2014/main" id="{B616195A-C19A-4F5F-B52D-CDAE52B8363A}"/>
              </a:ext>
            </a:extLst>
          </p:cNvPr>
          <p:cNvPicPr>
            <a:picLocks noChangeAspect="1"/>
          </p:cNvPicPr>
          <p:nvPr/>
        </p:nvPicPr>
        <p:blipFill rotWithShape="1">
          <a:blip r:embed="rId2">
            <a:extLst>
              <a:ext uri="{28A0092B-C50C-407E-A947-70E740481C1C}">
                <a14:useLocalDpi xmlns:a14="http://schemas.microsoft.com/office/drawing/2010/main" val="0"/>
              </a:ext>
            </a:extLst>
          </a:blip>
          <a:srcRect l="5719" t="22574" r="67939"/>
          <a:stretch/>
        </p:blipFill>
        <p:spPr>
          <a:xfrm>
            <a:off x="3883762" y="825104"/>
            <a:ext cx="1309817" cy="597661"/>
          </a:xfrm>
          <a:prstGeom prst="rect">
            <a:avLst/>
          </a:prstGeom>
        </p:spPr>
      </p:pic>
      <p:pic>
        <p:nvPicPr>
          <p:cNvPr id="13" name="圖片 12">
            <a:extLst>
              <a:ext uri="{FF2B5EF4-FFF2-40B4-BE49-F238E27FC236}">
                <a16:creationId xmlns:a16="http://schemas.microsoft.com/office/drawing/2014/main" id="{939AE59A-EAB2-4EC0-917A-211C0F85E334}"/>
              </a:ext>
            </a:extLst>
          </p:cNvPr>
          <p:cNvPicPr>
            <a:picLocks noChangeAspect="1"/>
          </p:cNvPicPr>
          <p:nvPr/>
        </p:nvPicPr>
        <p:blipFill>
          <a:blip r:embed="rId3"/>
          <a:stretch>
            <a:fillRect/>
          </a:stretch>
        </p:blipFill>
        <p:spPr>
          <a:xfrm>
            <a:off x="488519" y="1422765"/>
            <a:ext cx="6042028" cy="379500"/>
          </a:xfrm>
          <a:prstGeom prst="rect">
            <a:avLst/>
          </a:prstGeom>
        </p:spPr>
      </p:pic>
      <p:pic>
        <p:nvPicPr>
          <p:cNvPr id="14" name="圖片 13">
            <a:extLst>
              <a:ext uri="{FF2B5EF4-FFF2-40B4-BE49-F238E27FC236}">
                <a16:creationId xmlns:a16="http://schemas.microsoft.com/office/drawing/2014/main" id="{6B197FFD-6FEB-4BF7-81BB-E754D07A8171}"/>
              </a:ext>
            </a:extLst>
          </p:cNvPr>
          <p:cNvPicPr>
            <a:picLocks noChangeAspect="1"/>
          </p:cNvPicPr>
          <p:nvPr/>
        </p:nvPicPr>
        <p:blipFill>
          <a:blip r:embed="rId4"/>
          <a:stretch>
            <a:fillRect/>
          </a:stretch>
        </p:blipFill>
        <p:spPr>
          <a:xfrm>
            <a:off x="488518" y="2265430"/>
            <a:ext cx="3631864" cy="378000"/>
          </a:xfrm>
          <a:prstGeom prst="rect">
            <a:avLst/>
          </a:prstGeom>
        </p:spPr>
      </p:pic>
      <p:sp>
        <p:nvSpPr>
          <p:cNvPr id="21" name="TextBox 4">
            <a:extLst>
              <a:ext uri="{FF2B5EF4-FFF2-40B4-BE49-F238E27FC236}">
                <a16:creationId xmlns:a16="http://schemas.microsoft.com/office/drawing/2014/main" id="{D6090B32-A4B2-4E33-B5D2-078D4B12F957}"/>
              </a:ext>
            </a:extLst>
          </p:cNvPr>
          <p:cNvSpPr txBox="1"/>
          <p:nvPr/>
        </p:nvSpPr>
        <p:spPr>
          <a:xfrm>
            <a:off x="390543" y="1802265"/>
            <a:ext cx="8296256" cy="461665"/>
          </a:xfrm>
          <a:prstGeom prst="rect">
            <a:avLst/>
          </a:prstGeom>
          <a:noFill/>
        </p:spPr>
        <p:txBody>
          <a:bodyPr wrap="square" rtlCol="0">
            <a:spAutoFit/>
          </a:bodyPr>
          <a:lstStyle/>
          <a:p>
            <a:pPr algn="just"/>
            <a:r>
              <a:rPr lang="en-US" sz="2400" dirty="0"/>
              <a:t>Since electrons are indistinguishable,</a:t>
            </a:r>
          </a:p>
        </p:txBody>
      </p:sp>
      <p:pic>
        <p:nvPicPr>
          <p:cNvPr id="4" name="圖片 3">
            <a:extLst>
              <a:ext uri="{FF2B5EF4-FFF2-40B4-BE49-F238E27FC236}">
                <a16:creationId xmlns:a16="http://schemas.microsoft.com/office/drawing/2014/main" id="{569F4691-52A3-41B5-B8D9-FC6854920879}"/>
              </a:ext>
            </a:extLst>
          </p:cNvPr>
          <p:cNvPicPr>
            <a:picLocks noChangeAspect="1"/>
          </p:cNvPicPr>
          <p:nvPr/>
        </p:nvPicPr>
        <p:blipFill rotWithShape="1">
          <a:blip r:embed="rId5"/>
          <a:srcRect l="18142" t="25350"/>
          <a:stretch/>
        </p:blipFill>
        <p:spPr>
          <a:xfrm>
            <a:off x="1927654" y="3105095"/>
            <a:ext cx="6493476" cy="1492647"/>
          </a:xfrm>
          <a:prstGeom prst="rect">
            <a:avLst/>
          </a:prstGeom>
        </p:spPr>
      </p:pic>
      <mc:AlternateContent xmlns:mc="http://schemas.openxmlformats.org/markup-compatibility/2006" xmlns:a14="http://schemas.microsoft.com/office/drawing/2010/main">
        <mc:Choice Requires="a14">
          <p:sp>
            <p:nvSpPr>
              <p:cNvPr id="20" name="TextBox 4">
                <a:extLst>
                  <a:ext uri="{FF2B5EF4-FFF2-40B4-BE49-F238E27FC236}">
                    <a16:creationId xmlns:a16="http://schemas.microsoft.com/office/drawing/2014/main" id="{3877A216-5B86-420E-BB0B-A5B1691DF097}"/>
                  </a:ext>
                </a:extLst>
              </p:cNvPr>
              <p:cNvSpPr txBox="1"/>
              <p:nvPr/>
            </p:nvSpPr>
            <p:spPr>
              <a:xfrm>
                <a:off x="388105" y="2643430"/>
                <a:ext cx="8296256" cy="461665"/>
              </a:xfrm>
              <a:prstGeom prst="rect">
                <a:avLst/>
              </a:prstGeom>
              <a:noFill/>
            </p:spPr>
            <p:txBody>
              <a:bodyPr wrap="square" rtlCol="0">
                <a:spAutoFit/>
              </a:bodyPr>
              <a:lstStyle/>
              <a:p>
                <a:pPr algn="just"/>
                <a:r>
                  <a:rPr lang="en-US" sz="2400" dirty="0"/>
                  <a:t>For </a:t>
                </a:r>
                <a14:m>
                  <m:oMath xmlns:m="http://schemas.openxmlformats.org/officeDocument/2006/math">
                    <m:d>
                      <m:dPr>
                        <m:begChr m:val="|"/>
                        <m:endChr m:val=""/>
                        <m:ctrlPr>
                          <a:rPr lang="en-US" altLang="zh-TW" sz="2400" i="1" smtClean="0">
                            <a:latin typeface="Cambria Math" panose="02040503050406030204" pitchFamily="18" charset="0"/>
                          </a:rPr>
                        </m:ctrlPr>
                      </m:dPr>
                      <m:e>
                        <m:d>
                          <m:dPr>
                            <m:begChr m:val=""/>
                            <m:endChr m:val="⟩"/>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𝐿</m:t>
                            </m:r>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sz="2400" dirty="0"/>
                  <a:t> and expand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𝐾</m:t>
                            </m:r>
                          </m:e>
                        </m:d>
                      </m:e>
                    </m:d>
                  </m:oMath>
                </a14:m>
                <a:endParaRPr lang="en-US" sz="2400" dirty="0"/>
              </a:p>
            </p:txBody>
          </p:sp>
        </mc:Choice>
        <mc:Fallback xmlns="">
          <p:sp>
            <p:nvSpPr>
              <p:cNvPr id="20" name="TextBox 4">
                <a:extLst>
                  <a:ext uri="{FF2B5EF4-FFF2-40B4-BE49-F238E27FC236}">
                    <a16:creationId xmlns:a16="http://schemas.microsoft.com/office/drawing/2014/main" id="{3877A216-5B86-420E-BB0B-A5B1691DF097}"/>
                  </a:ext>
                </a:extLst>
              </p:cNvPr>
              <p:cNvSpPr txBox="1">
                <a:spLocks noRot="1" noChangeAspect="1" noMove="1" noResize="1" noEditPoints="1" noAdjustHandles="1" noChangeArrowheads="1" noChangeShapeType="1" noTextEdit="1"/>
              </p:cNvSpPr>
              <p:nvPr/>
            </p:nvSpPr>
            <p:spPr>
              <a:xfrm>
                <a:off x="388105" y="2643430"/>
                <a:ext cx="8296256" cy="461665"/>
              </a:xfrm>
              <a:prstGeom prst="rect">
                <a:avLst/>
              </a:prstGeom>
              <a:blipFill>
                <a:blip r:embed="rId6"/>
                <a:stretch>
                  <a:fillRect l="-1176" t="-129333" b="-201333"/>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799F34DB-065D-4BD2-B739-DC6736F93FE3}"/>
              </a:ext>
            </a:extLst>
          </p:cNvPr>
          <p:cNvPicPr>
            <a:picLocks noChangeAspect="1"/>
          </p:cNvPicPr>
          <p:nvPr/>
        </p:nvPicPr>
        <p:blipFill>
          <a:blip r:embed="rId7"/>
          <a:stretch>
            <a:fillRect/>
          </a:stretch>
        </p:blipFill>
        <p:spPr>
          <a:xfrm>
            <a:off x="488518" y="5059407"/>
            <a:ext cx="7407450" cy="1462394"/>
          </a:xfrm>
          <a:prstGeom prst="rect">
            <a:avLst/>
          </a:prstGeom>
        </p:spPr>
      </p:pic>
      <mc:AlternateContent xmlns:mc="http://schemas.openxmlformats.org/markup-compatibility/2006" xmlns:a14="http://schemas.microsoft.com/office/drawing/2010/main">
        <mc:Choice Requires="a14">
          <p:sp>
            <p:nvSpPr>
              <p:cNvPr id="23" name="TextBox 4">
                <a:extLst>
                  <a:ext uri="{FF2B5EF4-FFF2-40B4-BE49-F238E27FC236}">
                    <a16:creationId xmlns:a16="http://schemas.microsoft.com/office/drawing/2014/main" id="{B12A5E65-61DC-44ED-8E0E-1AD7878E6AEF}"/>
                  </a:ext>
                </a:extLst>
              </p:cNvPr>
              <p:cNvSpPr txBox="1"/>
              <p:nvPr/>
            </p:nvSpPr>
            <p:spPr>
              <a:xfrm>
                <a:off x="388105" y="4597742"/>
                <a:ext cx="8296256" cy="491417"/>
              </a:xfrm>
              <a:prstGeom prst="rect">
                <a:avLst/>
              </a:prstGeom>
              <a:noFill/>
            </p:spPr>
            <p:txBody>
              <a:bodyPr wrap="square" rtlCol="0">
                <a:spAutoFit/>
              </a:bodyPr>
              <a:lstStyle/>
              <a:p>
                <a:pPr algn="just"/>
                <a:r>
                  <a:rPr lang="en-US" sz="2400" dirty="0"/>
                  <a:t>Due 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𝑖𝑗</m:t>
                        </m:r>
                      </m:sub>
                    </m:sSub>
                  </m:oMath>
                </a14:m>
                <a:r>
                  <a:rPr lang="en-US" sz="2400" dirty="0"/>
                  <a:t>, </a:t>
                </a:r>
                <a:r>
                  <a:rPr lang="en-US" sz="2400" dirty="0" err="1"/>
                  <a:t>i</a:t>
                </a:r>
                <a:r>
                  <a:rPr lang="en-US" sz="2400" dirty="0"/>
                  <a:t> must equal to j</a:t>
                </a:r>
              </a:p>
            </p:txBody>
          </p:sp>
        </mc:Choice>
        <mc:Fallback xmlns="">
          <p:sp>
            <p:nvSpPr>
              <p:cNvPr id="23" name="TextBox 4">
                <a:extLst>
                  <a:ext uri="{FF2B5EF4-FFF2-40B4-BE49-F238E27FC236}">
                    <a16:creationId xmlns:a16="http://schemas.microsoft.com/office/drawing/2014/main" id="{B12A5E65-61DC-44ED-8E0E-1AD7878E6AEF}"/>
                  </a:ext>
                </a:extLst>
              </p:cNvPr>
              <p:cNvSpPr txBox="1">
                <a:spLocks noRot="1" noChangeAspect="1" noMove="1" noResize="1" noEditPoints="1" noAdjustHandles="1" noChangeArrowheads="1" noChangeShapeType="1" noTextEdit="1"/>
              </p:cNvSpPr>
              <p:nvPr/>
            </p:nvSpPr>
            <p:spPr>
              <a:xfrm>
                <a:off x="388105" y="4597742"/>
                <a:ext cx="8296256" cy="491417"/>
              </a:xfrm>
              <a:prstGeom prst="rect">
                <a:avLst/>
              </a:prstGeom>
              <a:blipFill>
                <a:blip r:embed="rId8"/>
                <a:stretch>
                  <a:fillRect l="-1176" t="-9877" b="-20988"/>
                </a:stretch>
              </a:blipFill>
            </p:spPr>
            <p:txBody>
              <a:bodyPr/>
              <a:lstStyle/>
              <a:p>
                <a:r>
                  <a:rPr lang="zh-TW" altLang="en-US">
                    <a:noFill/>
                  </a:rPr>
                  <a:t> </a:t>
                </a:r>
              </a:p>
            </p:txBody>
          </p:sp>
        </mc:Fallback>
      </mc:AlternateContent>
      <p:pic>
        <p:nvPicPr>
          <p:cNvPr id="15" name="圖片 14">
            <a:extLst>
              <a:ext uri="{FF2B5EF4-FFF2-40B4-BE49-F238E27FC236}">
                <a16:creationId xmlns:a16="http://schemas.microsoft.com/office/drawing/2014/main" id="{C6276A37-84C7-4B8F-BC4F-4F1A67037E12}"/>
              </a:ext>
            </a:extLst>
          </p:cNvPr>
          <p:cNvPicPr>
            <a:picLocks noChangeAspect="1"/>
          </p:cNvPicPr>
          <p:nvPr/>
        </p:nvPicPr>
        <p:blipFill rotWithShape="1">
          <a:blip r:embed="rId9"/>
          <a:srcRect l="-57" t="-168" r="82242" b="80449"/>
          <a:stretch/>
        </p:blipFill>
        <p:spPr>
          <a:xfrm>
            <a:off x="488518" y="3386805"/>
            <a:ext cx="1413213" cy="394282"/>
          </a:xfrm>
          <a:prstGeom prst="rect">
            <a:avLst/>
          </a:prstGeom>
        </p:spPr>
      </p:pic>
    </p:spTree>
    <p:extLst>
      <p:ext uri="{BB962C8B-B14F-4D97-AF65-F5344CB8AC3E}">
        <p14:creationId xmlns:p14="http://schemas.microsoft.com/office/powerpoint/2010/main" val="3883527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mc:AlternateContent xmlns:mc="http://schemas.openxmlformats.org/markup-compatibility/2006" xmlns:a14="http://schemas.microsoft.com/office/drawing/2010/main">
        <mc:Choice Requires="a14">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1200329"/>
              </a:xfrm>
              <a:prstGeom prst="rect">
                <a:avLst/>
              </a:prstGeom>
              <a:noFill/>
            </p:spPr>
            <p:txBody>
              <a:bodyPr wrap="square" rtlCol="0">
                <a:spAutoFit/>
              </a:bodyPr>
              <a:lstStyle/>
              <a:p>
                <a:pPr algn="just"/>
                <a:r>
                  <a:rPr lang="en-US" altLang="zh-TW" sz="2400" dirty="0"/>
                  <a:t>There are N orbitals for electron 1 and for each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𝜒</m:t>
                        </m:r>
                      </m:e>
                      <m:sub>
                        <m:r>
                          <a:rPr lang="en-US" altLang="zh-TW" sz="2400" b="0" i="1" smtClean="0">
                            <a:latin typeface="Cambria Math" panose="02040503050406030204" pitchFamily="18" charset="0"/>
                          </a:rPr>
                          <m:t>𝑚</m:t>
                        </m:r>
                      </m:sub>
                    </m:sSub>
                  </m:oMath>
                </a14:m>
                <a:r>
                  <a:rPr lang="en-US" altLang="zh-TW" sz="2400" dirty="0"/>
                  <a:t>(1) there are (N-1)! ways the other electrons can be arranged in the other orbitals. Hence, the equation reduces to</a:t>
                </a:r>
              </a:p>
            </p:txBody>
          </p:sp>
        </mc:Choice>
        <mc:Fallback xmlns="">
          <p:sp>
            <p:nvSpPr>
              <p:cNvPr id="12" name="TextBox 14">
                <a:extLst>
                  <a:ext uri="{FF2B5EF4-FFF2-40B4-BE49-F238E27FC236}">
                    <a16:creationId xmlns:a16="http://schemas.microsoft.com/office/drawing/2014/main" id="{A2E1F670-4147-4B78-8A4A-378B50A924D9}"/>
                  </a:ext>
                </a:extLst>
              </p:cNvPr>
              <p:cNvSpPr txBox="1">
                <a:spLocks noRot="1" noChangeAspect="1" noMove="1" noResize="1" noEditPoints="1" noAdjustHandles="1" noChangeArrowheads="1" noChangeShapeType="1" noTextEdit="1"/>
              </p:cNvSpPr>
              <p:nvPr/>
            </p:nvSpPr>
            <p:spPr>
              <a:xfrm>
                <a:off x="390544" y="779162"/>
                <a:ext cx="8296256" cy="1200329"/>
              </a:xfrm>
              <a:prstGeom prst="rect">
                <a:avLst/>
              </a:prstGeom>
              <a:blipFill>
                <a:blip r:embed="rId2"/>
                <a:stretch>
                  <a:fillRect l="-1102" t="-3553" r="-1176" b="-11168"/>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65BB2527-572B-4785-84F0-789206F8CE1D}"/>
              </a:ext>
            </a:extLst>
          </p:cNvPr>
          <p:cNvPicPr>
            <a:picLocks noChangeAspect="1"/>
          </p:cNvPicPr>
          <p:nvPr/>
        </p:nvPicPr>
        <p:blipFill rotWithShape="1">
          <a:blip r:embed="rId3"/>
          <a:srcRect b="56340"/>
          <a:stretch/>
        </p:blipFill>
        <p:spPr>
          <a:xfrm>
            <a:off x="488519" y="1976420"/>
            <a:ext cx="7586622" cy="773504"/>
          </a:xfrm>
          <a:prstGeom prst="rect">
            <a:avLst/>
          </a:prstGeom>
        </p:spPr>
      </p:pic>
      <p:pic>
        <p:nvPicPr>
          <p:cNvPr id="7" name="圖片 6">
            <a:extLst>
              <a:ext uri="{FF2B5EF4-FFF2-40B4-BE49-F238E27FC236}">
                <a16:creationId xmlns:a16="http://schemas.microsoft.com/office/drawing/2014/main" id="{DAB15CC2-8EB7-4A14-815E-3CC1634F079D}"/>
              </a:ext>
            </a:extLst>
          </p:cNvPr>
          <p:cNvPicPr>
            <a:picLocks noChangeAspect="1"/>
          </p:cNvPicPr>
          <p:nvPr/>
        </p:nvPicPr>
        <p:blipFill rotWithShape="1">
          <a:blip r:embed="rId3"/>
          <a:srcRect l="18288" t="53379" r="57430"/>
          <a:stretch/>
        </p:blipFill>
        <p:spPr>
          <a:xfrm>
            <a:off x="1875865" y="2744226"/>
            <a:ext cx="1842247" cy="825967"/>
          </a:xfrm>
          <a:prstGeom prst="rect">
            <a:avLst/>
          </a:prstGeom>
        </p:spPr>
      </p:pic>
      <p:sp>
        <p:nvSpPr>
          <p:cNvPr id="10" name="TextBox 14">
            <a:extLst>
              <a:ext uri="{FF2B5EF4-FFF2-40B4-BE49-F238E27FC236}">
                <a16:creationId xmlns:a16="http://schemas.microsoft.com/office/drawing/2014/main" id="{9501EDCE-D629-4D8D-9457-3D5607B09292}"/>
              </a:ext>
            </a:extLst>
          </p:cNvPr>
          <p:cNvSpPr txBox="1"/>
          <p:nvPr/>
        </p:nvSpPr>
        <p:spPr>
          <a:xfrm>
            <a:off x="390544" y="3583257"/>
            <a:ext cx="8296256" cy="1200329"/>
          </a:xfrm>
          <a:prstGeom prst="rect">
            <a:avLst/>
          </a:prstGeom>
          <a:noFill/>
        </p:spPr>
        <p:txBody>
          <a:bodyPr wrap="square" rtlCol="0">
            <a:spAutoFit/>
          </a:bodyPr>
          <a:lstStyle/>
          <a:p>
            <a:pPr algn="just"/>
            <a:r>
              <a:rPr lang="en-US" altLang="zh-TW" sz="2400" dirty="0"/>
              <a:t>If the two SDs differ by one orbital,</a:t>
            </a:r>
            <a:r>
              <a:rPr lang="zh-TW" altLang="en-US" sz="2400" dirty="0"/>
              <a:t> </a:t>
            </a:r>
            <a:r>
              <a:rPr lang="en-US" altLang="zh-TW" sz="2400" dirty="0"/>
              <a:t>the</a:t>
            </a:r>
            <a:r>
              <a:rPr lang="zh-TW" altLang="en-US" sz="2400" dirty="0"/>
              <a:t> </a:t>
            </a:r>
            <a:r>
              <a:rPr lang="en-US" altLang="zh-TW" sz="2400" dirty="0"/>
              <a:t>operator must be associated with the differing orbital in order for the integral to be non-zero</a:t>
            </a:r>
            <a:r>
              <a:rPr lang="zh-TW" altLang="en-US" sz="2400" dirty="0"/>
              <a:t> </a:t>
            </a:r>
            <a:r>
              <a:rPr lang="en-US" altLang="zh-TW" sz="2400" dirty="0"/>
              <a:t>(notice the absence of sum over m)</a:t>
            </a:r>
          </a:p>
        </p:txBody>
      </p:sp>
      <p:pic>
        <p:nvPicPr>
          <p:cNvPr id="6" name="圖片 5">
            <a:extLst>
              <a:ext uri="{FF2B5EF4-FFF2-40B4-BE49-F238E27FC236}">
                <a16:creationId xmlns:a16="http://schemas.microsoft.com/office/drawing/2014/main" id="{FB867301-A0DD-4BE1-A1D5-BDA758B33A9F}"/>
              </a:ext>
            </a:extLst>
          </p:cNvPr>
          <p:cNvPicPr>
            <a:picLocks noChangeAspect="1"/>
          </p:cNvPicPr>
          <p:nvPr/>
        </p:nvPicPr>
        <p:blipFill rotWithShape="1">
          <a:blip r:embed="rId4"/>
          <a:srcRect t="6253" b="45135"/>
          <a:stretch/>
        </p:blipFill>
        <p:spPr>
          <a:xfrm>
            <a:off x="488519" y="4780142"/>
            <a:ext cx="7040775" cy="598278"/>
          </a:xfrm>
          <a:prstGeom prst="rect">
            <a:avLst/>
          </a:prstGeom>
        </p:spPr>
      </p:pic>
      <p:pic>
        <p:nvPicPr>
          <p:cNvPr id="13" name="圖片 12">
            <a:extLst>
              <a:ext uri="{FF2B5EF4-FFF2-40B4-BE49-F238E27FC236}">
                <a16:creationId xmlns:a16="http://schemas.microsoft.com/office/drawing/2014/main" id="{81827295-E478-4FFC-A980-B0FACA1A9ED2}"/>
              </a:ext>
            </a:extLst>
          </p:cNvPr>
          <p:cNvPicPr>
            <a:picLocks noChangeAspect="1"/>
          </p:cNvPicPr>
          <p:nvPr/>
        </p:nvPicPr>
        <p:blipFill rotWithShape="1">
          <a:blip r:embed="rId4"/>
          <a:srcRect l="19054" t="67760" r="61980" b="-1"/>
          <a:stretch/>
        </p:blipFill>
        <p:spPr>
          <a:xfrm>
            <a:off x="1828800" y="5378420"/>
            <a:ext cx="1438835" cy="427546"/>
          </a:xfrm>
          <a:prstGeom prst="rect">
            <a:avLst/>
          </a:prstGeom>
        </p:spPr>
      </p:pic>
    </p:spTree>
    <p:extLst>
      <p:ext uri="{BB962C8B-B14F-4D97-AF65-F5344CB8AC3E}">
        <p14:creationId xmlns:p14="http://schemas.microsoft.com/office/powerpoint/2010/main" val="3740153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1835-382F-4677-F5CA-998C07FAB498}"/>
              </a:ext>
            </a:extLst>
          </p:cNvPr>
          <p:cNvSpPr>
            <a:spLocks noGrp="1"/>
          </p:cNvSpPr>
          <p:nvPr>
            <p:ph type="title"/>
          </p:nvPr>
        </p:nvSpPr>
        <p:spPr/>
        <p:txBody>
          <a:bodyPr/>
          <a:lstStyle/>
          <a:p>
            <a:r>
              <a:rPr lang="en-US" dirty="0"/>
              <a:t>Suggested reading</a:t>
            </a:r>
          </a:p>
        </p:txBody>
      </p:sp>
      <p:sp>
        <p:nvSpPr>
          <p:cNvPr id="3" name="Content Placeholder 2">
            <a:extLst>
              <a:ext uri="{FF2B5EF4-FFF2-40B4-BE49-F238E27FC236}">
                <a16:creationId xmlns:a16="http://schemas.microsoft.com/office/drawing/2014/main" id="{CD0A2716-0D24-092A-E39D-1943E30535B0}"/>
              </a:ext>
            </a:extLst>
          </p:cNvPr>
          <p:cNvSpPr>
            <a:spLocks noGrp="1"/>
          </p:cNvSpPr>
          <p:nvPr>
            <p:ph idx="1"/>
          </p:nvPr>
        </p:nvSpPr>
        <p:spPr/>
        <p:txBody>
          <a:bodyPr>
            <a:normAutofit/>
          </a:bodyPr>
          <a:lstStyle/>
          <a:p>
            <a:pPr marL="0" indent="0">
              <a:buNone/>
            </a:pPr>
            <a:r>
              <a:rPr lang="en-US" dirty="0">
                <a:solidFill>
                  <a:srgbClr val="000000"/>
                </a:solidFill>
                <a:effectLst/>
                <a:ea typeface="Times New Roman" panose="02020603050405020304" pitchFamily="18" charset="0"/>
              </a:rPr>
              <a:t>Chapter 2 and 3 in Szabo, A.; </a:t>
            </a:r>
            <a:r>
              <a:rPr lang="en-US" dirty="0" err="1">
                <a:solidFill>
                  <a:srgbClr val="000000"/>
                </a:solidFill>
                <a:effectLst/>
                <a:ea typeface="Times New Roman" panose="02020603050405020304" pitchFamily="18" charset="0"/>
              </a:rPr>
              <a:t>Ostlund</a:t>
            </a:r>
            <a:r>
              <a:rPr lang="en-US" dirty="0">
                <a:solidFill>
                  <a:srgbClr val="000000"/>
                </a:solidFill>
                <a:effectLst/>
                <a:ea typeface="Times New Roman" panose="02020603050405020304" pitchFamily="18" charset="0"/>
              </a:rPr>
              <a:t>, N. S. </a:t>
            </a:r>
            <a:r>
              <a:rPr lang="en-US" b="1" dirty="0">
                <a:solidFill>
                  <a:srgbClr val="000000"/>
                </a:solidFill>
                <a:effectLst/>
                <a:ea typeface="Times New Roman" panose="02020603050405020304" pitchFamily="18" charset="0"/>
              </a:rPr>
              <a:t>Modern Quantum Chemistry: Introduction to Advanced Electronic Structure Theory</a:t>
            </a:r>
            <a:r>
              <a:rPr lang="en-US" dirty="0">
                <a:solidFill>
                  <a:srgbClr val="000000"/>
                </a:solidFill>
                <a:effectLst/>
                <a:ea typeface="Times New Roman" panose="02020603050405020304" pitchFamily="18" charset="0"/>
              </a:rPr>
              <a:t>; Courier Corporation, 2012.</a:t>
            </a:r>
            <a:endParaRPr lang="en-US" dirty="0">
              <a:effectLst/>
              <a:ea typeface="SimSun" panose="02010600030101010101" pitchFamily="2" charset="-122"/>
            </a:endParaRPr>
          </a:p>
          <a:p>
            <a:endParaRPr lang="en-US" dirty="0"/>
          </a:p>
        </p:txBody>
      </p:sp>
      <p:sp>
        <p:nvSpPr>
          <p:cNvPr id="4" name="Slide Number Placeholder 3">
            <a:extLst>
              <a:ext uri="{FF2B5EF4-FFF2-40B4-BE49-F238E27FC236}">
                <a16:creationId xmlns:a16="http://schemas.microsoft.com/office/drawing/2014/main" id="{537C9141-92B4-F88E-8353-69DCFF6C926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246338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For the two-electron integral,</a:t>
            </a:r>
          </a:p>
        </p:txBody>
      </p:sp>
      <p:sp>
        <p:nvSpPr>
          <p:cNvPr id="10" name="TextBox 14">
            <a:extLst>
              <a:ext uri="{FF2B5EF4-FFF2-40B4-BE49-F238E27FC236}">
                <a16:creationId xmlns:a16="http://schemas.microsoft.com/office/drawing/2014/main" id="{9501EDCE-D629-4D8D-9457-3D5607B09292}"/>
              </a:ext>
            </a:extLst>
          </p:cNvPr>
          <p:cNvSpPr txBox="1"/>
          <p:nvPr/>
        </p:nvSpPr>
        <p:spPr>
          <a:xfrm>
            <a:off x="390544" y="4507698"/>
            <a:ext cx="8296256" cy="830997"/>
          </a:xfrm>
          <a:prstGeom prst="rect">
            <a:avLst/>
          </a:prstGeom>
          <a:noFill/>
        </p:spPr>
        <p:txBody>
          <a:bodyPr wrap="square" rtlCol="0">
            <a:spAutoFit/>
          </a:bodyPr>
          <a:lstStyle/>
          <a:p>
            <a:pPr algn="just"/>
            <a:r>
              <a:rPr lang="en-US" altLang="zh-TW" sz="2400" dirty="0"/>
              <a:t>All the permutations of </a:t>
            </a:r>
            <a:r>
              <a:rPr lang="en-US" altLang="zh-TW" sz="2400" dirty="0" err="1"/>
              <a:t>i</a:t>
            </a:r>
            <a:r>
              <a:rPr lang="en-US" altLang="zh-TW" sz="2400" dirty="0"/>
              <a:t> and j must equal for electron 3, 4, …, N and can be exchanged between 1 and 2,</a:t>
            </a:r>
          </a:p>
        </p:txBody>
      </p:sp>
      <p:pic>
        <p:nvPicPr>
          <p:cNvPr id="6" name="圖片 5">
            <a:extLst>
              <a:ext uri="{FF2B5EF4-FFF2-40B4-BE49-F238E27FC236}">
                <a16:creationId xmlns:a16="http://schemas.microsoft.com/office/drawing/2014/main" id="{D290F32E-A8F9-4822-B886-D9D7F1E122E8}"/>
              </a:ext>
            </a:extLst>
          </p:cNvPr>
          <p:cNvPicPr>
            <a:picLocks noChangeAspect="1"/>
          </p:cNvPicPr>
          <p:nvPr/>
        </p:nvPicPr>
        <p:blipFill>
          <a:blip r:embed="rId2"/>
          <a:stretch>
            <a:fillRect/>
          </a:stretch>
        </p:blipFill>
        <p:spPr>
          <a:xfrm>
            <a:off x="488518" y="1239622"/>
            <a:ext cx="8296256" cy="333389"/>
          </a:xfrm>
          <a:prstGeom prst="rect">
            <a:avLst/>
          </a:prstGeom>
        </p:spPr>
      </p:pic>
      <p:pic>
        <p:nvPicPr>
          <p:cNvPr id="11" name="圖片 10">
            <a:extLst>
              <a:ext uri="{FF2B5EF4-FFF2-40B4-BE49-F238E27FC236}">
                <a16:creationId xmlns:a16="http://schemas.microsoft.com/office/drawing/2014/main" id="{C5557F52-FC10-4219-B70D-0988906F2F41}"/>
              </a:ext>
            </a:extLst>
          </p:cNvPr>
          <p:cNvPicPr>
            <a:picLocks noChangeAspect="1"/>
          </p:cNvPicPr>
          <p:nvPr/>
        </p:nvPicPr>
        <p:blipFill rotWithShape="1">
          <a:blip r:embed="rId3"/>
          <a:srcRect t="3409"/>
          <a:stretch/>
        </p:blipFill>
        <p:spPr>
          <a:xfrm>
            <a:off x="488518" y="2040195"/>
            <a:ext cx="4513788" cy="725861"/>
          </a:xfrm>
          <a:prstGeom prst="rect">
            <a:avLst/>
          </a:prstGeom>
        </p:spPr>
      </p:pic>
      <p:sp>
        <p:nvSpPr>
          <p:cNvPr id="14" name="TextBox 4">
            <a:extLst>
              <a:ext uri="{FF2B5EF4-FFF2-40B4-BE49-F238E27FC236}">
                <a16:creationId xmlns:a16="http://schemas.microsoft.com/office/drawing/2014/main" id="{5F6B9140-E956-49A9-BDB6-0711FC5D7912}"/>
              </a:ext>
            </a:extLst>
          </p:cNvPr>
          <p:cNvSpPr txBox="1"/>
          <p:nvPr/>
        </p:nvSpPr>
        <p:spPr>
          <a:xfrm>
            <a:off x="390543" y="1573011"/>
            <a:ext cx="8296256" cy="461665"/>
          </a:xfrm>
          <a:prstGeom prst="rect">
            <a:avLst/>
          </a:prstGeom>
          <a:noFill/>
        </p:spPr>
        <p:txBody>
          <a:bodyPr wrap="square" rtlCol="0">
            <a:spAutoFit/>
          </a:bodyPr>
          <a:lstStyle/>
          <a:p>
            <a:pPr algn="just"/>
            <a:r>
              <a:rPr lang="en-US" sz="2400" dirty="0"/>
              <a:t>Likewise, electrons are indistinguishable</a:t>
            </a:r>
            <a:r>
              <a:rPr lang="zh-TW" altLang="en-US" sz="2400" dirty="0"/>
              <a:t> </a:t>
            </a:r>
            <a:r>
              <a:rPr lang="en-US" altLang="zh-TW" sz="2400" dirty="0"/>
              <a:t>so</a:t>
            </a:r>
            <a:endParaRPr lang="en-US" sz="2400" dirty="0"/>
          </a:p>
        </p:txBody>
      </p:sp>
      <mc:AlternateContent xmlns:mc="http://schemas.openxmlformats.org/markup-compatibility/2006" xmlns:a14="http://schemas.microsoft.com/office/drawing/2010/main">
        <mc:Choice Requires="a14">
          <p:sp>
            <p:nvSpPr>
              <p:cNvPr id="15" name="TextBox 4">
                <a:extLst>
                  <a:ext uri="{FF2B5EF4-FFF2-40B4-BE49-F238E27FC236}">
                    <a16:creationId xmlns:a16="http://schemas.microsoft.com/office/drawing/2014/main" id="{E27F5209-6B9B-426C-889A-99C4173DFF52}"/>
                  </a:ext>
                </a:extLst>
              </p:cNvPr>
              <p:cNvSpPr txBox="1"/>
              <p:nvPr/>
            </p:nvSpPr>
            <p:spPr>
              <a:xfrm>
                <a:off x="388105" y="2643430"/>
                <a:ext cx="8296256" cy="461665"/>
              </a:xfrm>
              <a:prstGeom prst="rect">
                <a:avLst/>
              </a:prstGeom>
              <a:noFill/>
            </p:spPr>
            <p:txBody>
              <a:bodyPr wrap="square" rtlCol="0">
                <a:spAutoFit/>
              </a:bodyPr>
              <a:lstStyle/>
              <a:p>
                <a:pPr algn="just"/>
                <a:r>
                  <a:rPr lang="en-US" sz="2400" dirty="0"/>
                  <a:t>For </a:t>
                </a:r>
                <a14:m>
                  <m:oMath xmlns:m="http://schemas.openxmlformats.org/officeDocument/2006/math">
                    <m:d>
                      <m:dPr>
                        <m:begChr m:val="|"/>
                        <m:endChr m:val=""/>
                        <m:ctrlPr>
                          <a:rPr lang="en-US" altLang="zh-TW" sz="2400" i="1" smtClean="0">
                            <a:latin typeface="Cambria Math" panose="02040503050406030204" pitchFamily="18" charset="0"/>
                          </a:rPr>
                        </m:ctrlPr>
                      </m:dPr>
                      <m:e>
                        <m:d>
                          <m:dPr>
                            <m:begChr m:val=""/>
                            <m:endChr m:val="⟩"/>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𝐿</m:t>
                            </m:r>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sz="2400" dirty="0"/>
                  <a:t> and expand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𝐾</m:t>
                            </m:r>
                          </m:e>
                        </m:d>
                      </m:e>
                    </m:d>
                  </m:oMath>
                </a14:m>
                <a:endParaRPr lang="en-US" sz="2400" dirty="0"/>
              </a:p>
            </p:txBody>
          </p:sp>
        </mc:Choice>
        <mc:Fallback xmlns="">
          <p:sp>
            <p:nvSpPr>
              <p:cNvPr id="15" name="TextBox 4">
                <a:extLst>
                  <a:ext uri="{FF2B5EF4-FFF2-40B4-BE49-F238E27FC236}">
                    <a16:creationId xmlns:a16="http://schemas.microsoft.com/office/drawing/2014/main" id="{E27F5209-6B9B-426C-889A-99C4173DFF52}"/>
                  </a:ext>
                </a:extLst>
              </p:cNvPr>
              <p:cNvSpPr txBox="1">
                <a:spLocks noRot="1" noChangeAspect="1" noMove="1" noResize="1" noEditPoints="1" noAdjustHandles="1" noChangeArrowheads="1" noChangeShapeType="1" noTextEdit="1"/>
              </p:cNvSpPr>
              <p:nvPr/>
            </p:nvSpPr>
            <p:spPr>
              <a:xfrm>
                <a:off x="388105" y="2643430"/>
                <a:ext cx="8296256" cy="461665"/>
              </a:xfrm>
              <a:prstGeom prst="rect">
                <a:avLst/>
              </a:prstGeom>
              <a:blipFill>
                <a:blip r:embed="rId4"/>
                <a:stretch>
                  <a:fillRect l="-1176" t="-129333" b="-201333"/>
                </a:stretch>
              </a:blipFill>
            </p:spPr>
            <p:txBody>
              <a:bodyPr/>
              <a:lstStyle/>
              <a:p>
                <a:r>
                  <a:rPr lang="zh-TW" altLang="en-US">
                    <a:noFill/>
                  </a:rPr>
                  <a:t> </a:t>
                </a:r>
              </a:p>
            </p:txBody>
          </p:sp>
        </mc:Fallback>
      </mc:AlternateContent>
      <p:pic>
        <p:nvPicPr>
          <p:cNvPr id="16" name="圖片 15">
            <a:extLst>
              <a:ext uri="{FF2B5EF4-FFF2-40B4-BE49-F238E27FC236}">
                <a16:creationId xmlns:a16="http://schemas.microsoft.com/office/drawing/2014/main" id="{14ACFDB3-0A27-4633-97CF-D270ED108FC7}"/>
              </a:ext>
            </a:extLst>
          </p:cNvPr>
          <p:cNvPicPr>
            <a:picLocks noChangeAspect="1"/>
          </p:cNvPicPr>
          <p:nvPr/>
        </p:nvPicPr>
        <p:blipFill rotWithShape="1">
          <a:blip r:embed="rId5"/>
          <a:srcRect t="-2377"/>
          <a:stretch/>
        </p:blipFill>
        <p:spPr>
          <a:xfrm>
            <a:off x="488518" y="3108377"/>
            <a:ext cx="8296256" cy="1360470"/>
          </a:xfrm>
          <a:prstGeom prst="rect">
            <a:avLst/>
          </a:prstGeom>
        </p:spPr>
      </p:pic>
      <p:pic>
        <p:nvPicPr>
          <p:cNvPr id="17" name="圖片 16">
            <a:extLst>
              <a:ext uri="{FF2B5EF4-FFF2-40B4-BE49-F238E27FC236}">
                <a16:creationId xmlns:a16="http://schemas.microsoft.com/office/drawing/2014/main" id="{FD2E5FA1-313E-4F36-8522-5A5468CA5DFC}"/>
              </a:ext>
            </a:extLst>
          </p:cNvPr>
          <p:cNvPicPr>
            <a:picLocks noChangeAspect="1"/>
          </p:cNvPicPr>
          <p:nvPr/>
        </p:nvPicPr>
        <p:blipFill>
          <a:blip r:embed="rId6"/>
          <a:stretch>
            <a:fillRect/>
          </a:stretch>
        </p:blipFill>
        <p:spPr>
          <a:xfrm>
            <a:off x="488518" y="5345520"/>
            <a:ext cx="8296256" cy="1301193"/>
          </a:xfrm>
          <a:prstGeom prst="rect">
            <a:avLst/>
          </a:prstGeom>
        </p:spPr>
      </p:pic>
    </p:spTree>
    <p:extLst>
      <p:ext uri="{BB962C8B-B14F-4D97-AF65-F5344CB8AC3E}">
        <p14:creationId xmlns:p14="http://schemas.microsoft.com/office/powerpoint/2010/main" val="2136951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1200329"/>
          </a:xfrm>
          <a:prstGeom prst="rect">
            <a:avLst/>
          </a:prstGeom>
          <a:noFill/>
        </p:spPr>
        <p:txBody>
          <a:bodyPr wrap="square" rtlCol="0">
            <a:spAutoFit/>
          </a:bodyPr>
          <a:lstStyle/>
          <a:p>
            <a:pPr algn="just"/>
            <a:r>
              <a:rPr lang="en-US" altLang="zh-TW" sz="2400" dirty="0"/>
              <a:t>For each electron 1 and 2 occupying N orbitals and N-1 orbitals, respectively, there are (N-2)! ways to arrange electron 3, 4,.., N,</a:t>
            </a:r>
          </a:p>
        </p:txBody>
      </p:sp>
      <p:sp>
        <p:nvSpPr>
          <p:cNvPr id="10" name="TextBox 14">
            <a:extLst>
              <a:ext uri="{FF2B5EF4-FFF2-40B4-BE49-F238E27FC236}">
                <a16:creationId xmlns:a16="http://schemas.microsoft.com/office/drawing/2014/main" id="{9501EDCE-D629-4D8D-9457-3D5607B09292}"/>
              </a:ext>
            </a:extLst>
          </p:cNvPr>
          <p:cNvSpPr txBox="1"/>
          <p:nvPr/>
        </p:nvSpPr>
        <p:spPr>
          <a:xfrm>
            <a:off x="390544" y="4507698"/>
            <a:ext cx="8296256" cy="461665"/>
          </a:xfrm>
          <a:prstGeom prst="rect">
            <a:avLst/>
          </a:prstGeom>
          <a:noFill/>
        </p:spPr>
        <p:txBody>
          <a:bodyPr wrap="square" rtlCol="0">
            <a:spAutoFit/>
          </a:bodyPr>
          <a:lstStyle/>
          <a:p>
            <a:pPr algn="just"/>
            <a:r>
              <a:rPr lang="en-US" altLang="zh-TW" sz="2400" dirty="0"/>
              <a:t>Since			       equals 0 when m = n </a:t>
            </a:r>
          </a:p>
        </p:txBody>
      </p:sp>
      <p:pic>
        <p:nvPicPr>
          <p:cNvPr id="6" name="圖片 5">
            <a:extLst>
              <a:ext uri="{FF2B5EF4-FFF2-40B4-BE49-F238E27FC236}">
                <a16:creationId xmlns:a16="http://schemas.microsoft.com/office/drawing/2014/main" id="{D290F32E-A8F9-4822-B886-D9D7F1E122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979491"/>
            <a:ext cx="8198282" cy="2443995"/>
          </a:xfrm>
          <a:prstGeom prst="rect">
            <a:avLst/>
          </a:prstGeom>
        </p:spPr>
      </p:pic>
      <p:pic>
        <p:nvPicPr>
          <p:cNvPr id="3" name="圖片 2">
            <a:extLst>
              <a:ext uri="{FF2B5EF4-FFF2-40B4-BE49-F238E27FC236}">
                <a16:creationId xmlns:a16="http://schemas.microsoft.com/office/drawing/2014/main" id="{11B08F49-A3BA-46C3-B17A-77ADE5BB87A4}"/>
              </a:ext>
            </a:extLst>
          </p:cNvPr>
          <p:cNvPicPr>
            <a:picLocks noChangeAspect="1"/>
          </p:cNvPicPr>
          <p:nvPr/>
        </p:nvPicPr>
        <p:blipFill>
          <a:blip r:embed="rId3"/>
          <a:stretch>
            <a:fillRect/>
          </a:stretch>
        </p:blipFill>
        <p:spPr>
          <a:xfrm>
            <a:off x="488518" y="4969362"/>
            <a:ext cx="3805500" cy="774000"/>
          </a:xfrm>
          <a:prstGeom prst="rect">
            <a:avLst/>
          </a:prstGeom>
        </p:spPr>
      </p:pic>
      <p:pic>
        <p:nvPicPr>
          <p:cNvPr id="9" name="圖片 8">
            <a:extLst>
              <a:ext uri="{FF2B5EF4-FFF2-40B4-BE49-F238E27FC236}">
                <a16:creationId xmlns:a16="http://schemas.microsoft.com/office/drawing/2014/main" id="{50765DFE-368B-40DB-8AFD-8D725445A96B}"/>
              </a:ext>
            </a:extLst>
          </p:cNvPr>
          <p:cNvPicPr>
            <a:picLocks noChangeAspect="1"/>
          </p:cNvPicPr>
          <p:nvPr/>
        </p:nvPicPr>
        <p:blipFill rotWithShape="1">
          <a:blip r:embed="rId2">
            <a:extLst>
              <a:ext uri="{28A0092B-C50C-407E-A947-70E740481C1C}">
                <a14:useLocalDpi xmlns:a14="http://schemas.microsoft.com/office/drawing/2010/main" val="0"/>
              </a:ext>
            </a:extLst>
          </a:blip>
          <a:srcRect l="28730" t="78073" r="41490" b="8084"/>
          <a:stretch/>
        </p:blipFill>
        <p:spPr>
          <a:xfrm>
            <a:off x="1344168" y="4569366"/>
            <a:ext cx="2441448" cy="338328"/>
          </a:xfrm>
          <a:prstGeom prst="rect">
            <a:avLst/>
          </a:prstGeom>
        </p:spPr>
      </p:pic>
      <p:sp>
        <p:nvSpPr>
          <p:cNvPr id="5" name="矩形 4">
            <a:extLst>
              <a:ext uri="{FF2B5EF4-FFF2-40B4-BE49-F238E27FC236}">
                <a16:creationId xmlns:a16="http://schemas.microsoft.com/office/drawing/2014/main" id="{6CB3659D-A7B2-4CCE-B484-81B654598E3B}"/>
              </a:ext>
            </a:extLst>
          </p:cNvPr>
          <p:cNvSpPr/>
          <p:nvPr/>
        </p:nvSpPr>
        <p:spPr>
          <a:xfrm>
            <a:off x="8238744" y="3886200"/>
            <a:ext cx="448056" cy="320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286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mc:AlternateContent xmlns:mc="http://schemas.openxmlformats.org/markup-compatibility/2006" xmlns:a14="http://schemas.microsoft.com/office/drawing/2010/main">
        <mc:Choice Requires="a14">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When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𝐿</m:t>
                            </m:r>
                          </m:e>
                        </m:d>
                      </m:e>
                    </m:d>
                  </m:oMath>
                </a14:m>
                <a:r>
                  <a:rPr lang="en-US" altLang="zh-TW" sz="2400" dirty="0"/>
                  <a:t> differs from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altLang="zh-TW" sz="2400" dirty="0"/>
                  <a:t> by 1 orbital </a:t>
                </a:r>
              </a:p>
            </p:txBody>
          </p:sp>
        </mc:Choice>
        <mc:Fallback xmlns="">
          <p:sp>
            <p:nvSpPr>
              <p:cNvPr id="12" name="TextBox 14">
                <a:extLst>
                  <a:ext uri="{FF2B5EF4-FFF2-40B4-BE49-F238E27FC236}">
                    <a16:creationId xmlns:a16="http://schemas.microsoft.com/office/drawing/2014/main" id="{A2E1F670-4147-4B78-8A4A-378B50A924D9}"/>
                  </a:ext>
                </a:extLst>
              </p:cNvPr>
              <p:cNvSpPr txBox="1">
                <a:spLocks noRot="1" noChangeAspect="1" noMove="1" noResize="1" noEditPoints="1" noAdjustHandles="1" noChangeArrowheads="1" noChangeShapeType="1" noTextEdit="1"/>
              </p:cNvSpPr>
              <p:nvPr/>
            </p:nvSpPr>
            <p:spPr>
              <a:xfrm>
                <a:off x="390544" y="779162"/>
                <a:ext cx="8296256" cy="461665"/>
              </a:xfrm>
              <a:prstGeom prst="rect">
                <a:avLst/>
              </a:prstGeom>
              <a:blipFill>
                <a:blip r:embed="rId2"/>
                <a:stretch>
                  <a:fillRect l="-1102" t="-127632" b="-197368"/>
                </a:stretch>
              </a:blipFill>
            </p:spPr>
            <p:txBody>
              <a:bodyPr/>
              <a:lstStyle/>
              <a:p>
                <a:r>
                  <a:rPr lang="en-US">
                    <a:noFill/>
                  </a:rPr>
                  <a:t> </a:t>
                </a:r>
              </a:p>
            </p:txBody>
          </p:sp>
        </mc:Fallback>
      </mc:AlternateContent>
      <p:sp>
        <p:nvSpPr>
          <p:cNvPr id="10" name="TextBox 14">
            <a:extLst>
              <a:ext uri="{FF2B5EF4-FFF2-40B4-BE49-F238E27FC236}">
                <a16:creationId xmlns:a16="http://schemas.microsoft.com/office/drawing/2014/main" id="{9501EDCE-D629-4D8D-9457-3D5607B09292}"/>
              </a:ext>
            </a:extLst>
          </p:cNvPr>
          <p:cNvSpPr txBox="1"/>
          <p:nvPr/>
        </p:nvSpPr>
        <p:spPr>
          <a:xfrm>
            <a:off x="390544" y="4680608"/>
            <a:ext cx="8296256" cy="830997"/>
          </a:xfrm>
          <a:prstGeom prst="rect">
            <a:avLst/>
          </a:prstGeom>
          <a:noFill/>
        </p:spPr>
        <p:txBody>
          <a:bodyPr wrap="square" rtlCol="0">
            <a:spAutoFit/>
          </a:bodyPr>
          <a:lstStyle/>
          <a:p>
            <a:pPr algn="just"/>
            <a:r>
              <a:rPr lang="en-US" altLang="zh-TW" sz="2400" dirty="0"/>
              <a:t>Similar to the case for	        , the differing orbital must be occupied by electron 1 or 2</a:t>
            </a:r>
          </a:p>
        </p:txBody>
      </p:sp>
      <p:pic>
        <p:nvPicPr>
          <p:cNvPr id="4" name="圖片 3">
            <a:extLst>
              <a:ext uri="{FF2B5EF4-FFF2-40B4-BE49-F238E27FC236}">
                <a16:creationId xmlns:a16="http://schemas.microsoft.com/office/drawing/2014/main" id="{FE1537DC-00FF-4B2A-8FB5-0F668689D479}"/>
              </a:ext>
            </a:extLst>
          </p:cNvPr>
          <p:cNvPicPr>
            <a:picLocks noChangeAspect="1"/>
          </p:cNvPicPr>
          <p:nvPr/>
        </p:nvPicPr>
        <p:blipFill>
          <a:blip r:embed="rId3"/>
          <a:stretch>
            <a:fillRect/>
          </a:stretch>
        </p:blipFill>
        <p:spPr>
          <a:xfrm>
            <a:off x="488518" y="1240827"/>
            <a:ext cx="8198282" cy="1313746"/>
          </a:xfrm>
          <a:prstGeom prst="rect">
            <a:avLst/>
          </a:prstGeom>
        </p:spPr>
      </p:pic>
      <p:pic>
        <p:nvPicPr>
          <p:cNvPr id="7" name="圖片 6">
            <a:extLst>
              <a:ext uri="{FF2B5EF4-FFF2-40B4-BE49-F238E27FC236}">
                <a16:creationId xmlns:a16="http://schemas.microsoft.com/office/drawing/2014/main" id="{6E027C2A-142B-4355-8B2D-395D50B9C026}"/>
              </a:ext>
            </a:extLst>
          </p:cNvPr>
          <p:cNvPicPr>
            <a:picLocks noChangeAspect="1"/>
          </p:cNvPicPr>
          <p:nvPr/>
        </p:nvPicPr>
        <p:blipFill>
          <a:blip r:embed="rId4"/>
          <a:stretch>
            <a:fillRect/>
          </a:stretch>
        </p:blipFill>
        <p:spPr>
          <a:xfrm>
            <a:off x="488518" y="3388678"/>
            <a:ext cx="7878242" cy="1291930"/>
          </a:xfrm>
          <a:prstGeom prst="rect">
            <a:avLst/>
          </a:prstGeom>
        </p:spPr>
      </p:pic>
      <p:sp>
        <p:nvSpPr>
          <p:cNvPr id="13" name="TextBox 14">
            <a:extLst>
              <a:ext uri="{FF2B5EF4-FFF2-40B4-BE49-F238E27FC236}">
                <a16:creationId xmlns:a16="http://schemas.microsoft.com/office/drawing/2014/main" id="{416B5BA9-302C-499B-B804-50F8BC3C9E8F}"/>
              </a:ext>
            </a:extLst>
          </p:cNvPr>
          <p:cNvSpPr txBox="1"/>
          <p:nvPr/>
        </p:nvSpPr>
        <p:spPr>
          <a:xfrm>
            <a:off x="390544" y="2557681"/>
            <a:ext cx="8296256" cy="830997"/>
          </a:xfrm>
          <a:prstGeom prst="rect">
            <a:avLst/>
          </a:prstGeom>
          <a:noFill/>
        </p:spPr>
        <p:txBody>
          <a:bodyPr wrap="square" rtlCol="0">
            <a:spAutoFit/>
          </a:bodyPr>
          <a:lstStyle/>
          <a:p>
            <a:pPr algn="just"/>
            <a:r>
              <a:rPr lang="en-US" altLang="zh-TW" sz="2400" dirty="0"/>
              <a:t>All the permutations of </a:t>
            </a:r>
            <a:r>
              <a:rPr lang="en-US" altLang="zh-TW" sz="2400" dirty="0" err="1"/>
              <a:t>i</a:t>
            </a:r>
            <a:r>
              <a:rPr lang="en-US" altLang="zh-TW" sz="2400" dirty="0"/>
              <a:t> and j must equal for electron 3, 4, …, N and can be exchanged between 1 and 2,</a:t>
            </a:r>
          </a:p>
        </p:txBody>
      </p:sp>
      <p:pic>
        <p:nvPicPr>
          <p:cNvPr id="14" name="圖片 13">
            <a:extLst>
              <a:ext uri="{FF2B5EF4-FFF2-40B4-BE49-F238E27FC236}">
                <a16:creationId xmlns:a16="http://schemas.microsoft.com/office/drawing/2014/main" id="{0230B6AE-295F-4CC7-92B6-1183EB51EBEF}"/>
              </a:ext>
            </a:extLst>
          </p:cNvPr>
          <p:cNvPicPr>
            <a:picLocks noChangeAspect="1"/>
          </p:cNvPicPr>
          <p:nvPr/>
        </p:nvPicPr>
        <p:blipFill rotWithShape="1">
          <a:blip r:embed="rId5"/>
          <a:srcRect t="15707" r="81354" b="53523"/>
          <a:stretch/>
        </p:blipFill>
        <p:spPr>
          <a:xfrm>
            <a:off x="3515183" y="4747491"/>
            <a:ext cx="1312849" cy="378692"/>
          </a:xfrm>
          <a:prstGeom prst="rect">
            <a:avLst/>
          </a:prstGeom>
        </p:spPr>
      </p:pic>
      <p:pic>
        <p:nvPicPr>
          <p:cNvPr id="11" name="圖片 10">
            <a:extLst>
              <a:ext uri="{FF2B5EF4-FFF2-40B4-BE49-F238E27FC236}">
                <a16:creationId xmlns:a16="http://schemas.microsoft.com/office/drawing/2014/main" id="{D87377E4-3A12-4B8B-B298-5D4D3157F1D0}"/>
              </a:ext>
            </a:extLst>
          </p:cNvPr>
          <p:cNvPicPr>
            <a:picLocks noChangeAspect="1"/>
          </p:cNvPicPr>
          <p:nvPr/>
        </p:nvPicPr>
        <p:blipFill>
          <a:blip r:embed="rId6"/>
          <a:stretch>
            <a:fillRect/>
          </a:stretch>
        </p:blipFill>
        <p:spPr>
          <a:xfrm>
            <a:off x="488518" y="5511605"/>
            <a:ext cx="8198282" cy="1242524"/>
          </a:xfrm>
          <a:prstGeom prst="rect">
            <a:avLst/>
          </a:prstGeom>
        </p:spPr>
      </p:pic>
    </p:spTree>
    <p:extLst>
      <p:ext uri="{BB962C8B-B14F-4D97-AF65-F5344CB8AC3E}">
        <p14:creationId xmlns:p14="http://schemas.microsoft.com/office/powerpoint/2010/main" val="2385482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Because the two integrands are equal, we can arrive at  </a:t>
            </a:r>
          </a:p>
        </p:txBody>
      </p:sp>
      <p:pic>
        <p:nvPicPr>
          <p:cNvPr id="3" name="圖片 2">
            <a:extLst>
              <a:ext uri="{FF2B5EF4-FFF2-40B4-BE49-F238E27FC236}">
                <a16:creationId xmlns:a16="http://schemas.microsoft.com/office/drawing/2014/main" id="{DA06F212-289B-4B8C-8CD6-AB9B8FA80F78}"/>
              </a:ext>
            </a:extLst>
          </p:cNvPr>
          <p:cNvPicPr>
            <a:picLocks noChangeAspect="1"/>
          </p:cNvPicPr>
          <p:nvPr/>
        </p:nvPicPr>
        <p:blipFill>
          <a:blip r:embed="rId2"/>
          <a:stretch>
            <a:fillRect/>
          </a:stretch>
        </p:blipFill>
        <p:spPr>
          <a:xfrm>
            <a:off x="488518" y="1240827"/>
            <a:ext cx="8198282" cy="2693907"/>
          </a:xfrm>
          <a:prstGeom prst="rect">
            <a:avLst/>
          </a:prstGeom>
        </p:spPr>
      </p:pic>
      <p:sp>
        <p:nvSpPr>
          <p:cNvPr id="5" name="矩形 4">
            <a:extLst>
              <a:ext uri="{FF2B5EF4-FFF2-40B4-BE49-F238E27FC236}">
                <a16:creationId xmlns:a16="http://schemas.microsoft.com/office/drawing/2014/main" id="{4E09D289-5A9C-453F-ADC2-4A258A37C39B}"/>
              </a:ext>
            </a:extLst>
          </p:cNvPr>
          <p:cNvSpPr/>
          <p:nvPr/>
        </p:nvSpPr>
        <p:spPr>
          <a:xfrm>
            <a:off x="7772400" y="3324225"/>
            <a:ext cx="914400" cy="382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4">
                <a:extLst>
                  <a:ext uri="{FF2B5EF4-FFF2-40B4-BE49-F238E27FC236}">
                    <a16:creationId xmlns:a16="http://schemas.microsoft.com/office/drawing/2014/main" id="{DA470E0B-7A70-448E-A468-3B263E0EEB02}"/>
                  </a:ext>
                </a:extLst>
              </p:cNvPr>
              <p:cNvSpPr txBox="1"/>
              <p:nvPr/>
            </p:nvSpPr>
            <p:spPr>
              <a:xfrm>
                <a:off x="390544" y="3934734"/>
                <a:ext cx="8296256" cy="461665"/>
              </a:xfrm>
              <a:prstGeom prst="rect">
                <a:avLst/>
              </a:prstGeom>
              <a:noFill/>
            </p:spPr>
            <p:txBody>
              <a:bodyPr wrap="square" rtlCol="0">
                <a:spAutoFit/>
              </a:bodyPr>
              <a:lstStyle/>
              <a:p>
                <a:pPr algn="just"/>
                <a:r>
                  <a:rPr lang="en-US" altLang="zh-TW" sz="2400" dirty="0"/>
                  <a:t>When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𝐿</m:t>
                            </m:r>
                          </m:e>
                        </m:d>
                      </m:e>
                    </m:d>
                  </m:oMath>
                </a14:m>
                <a:r>
                  <a:rPr lang="en-US" altLang="zh-TW" sz="2400" dirty="0"/>
                  <a:t> differs from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altLang="zh-TW" sz="2400" dirty="0"/>
                  <a:t> by 2 orbitals </a:t>
                </a:r>
              </a:p>
            </p:txBody>
          </p:sp>
        </mc:Choice>
        <mc:Fallback xmlns="">
          <p:sp>
            <p:nvSpPr>
              <p:cNvPr id="16" name="TextBox 14">
                <a:extLst>
                  <a:ext uri="{FF2B5EF4-FFF2-40B4-BE49-F238E27FC236}">
                    <a16:creationId xmlns:a16="http://schemas.microsoft.com/office/drawing/2014/main" id="{DA470E0B-7A70-448E-A468-3B263E0EEB02}"/>
                  </a:ext>
                </a:extLst>
              </p:cNvPr>
              <p:cNvSpPr txBox="1">
                <a:spLocks noRot="1" noChangeAspect="1" noMove="1" noResize="1" noEditPoints="1" noAdjustHandles="1" noChangeArrowheads="1" noChangeShapeType="1" noTextEdit="1"/>
              </p:cNvSpPr>
              <p:nvPr/>
            </p:nvSpPr>
            <p:spPr>
              <a:xfrm>
                <a:off x="390544" y="3934734"/>
                <a:ext cx="8296256" cy="461665"/>
              </a:xfrm>
              <a:prstGeom prst="rect">
                <a:avLst/>
              </a:prstGeom>
              <a:blipFill>
                <a:blip r:embed="rId3"/>
                <a:stretch>
                  <a:fillRect l="-1102" t="-127632" b="-197368"/>
                </a:stretch>
              </a:blipFill>
            </p:spPr>
            <p:txBody>
              <a:bodyPr/>
              <a:lstStyle/>
              <a:p>
                <a:r>
                  <a:rPr lang="en-US">
                    <a:noFill/>
                  </a:rPr>
                  <a:t> </a:t>
                </a:r>
              </a:p>
            </p:txBody>
          </p:sp>
        </mc:Fallback>
      </mc:AlternateContent>
      <p:pic>
        <p:nvPicPr>
          <p:cNvPr id="6" name="圖片 5">
            <a:extLst>
              <a:ext uri="{FF2B5EF4-FFF2-40B4-BE49-F238E27FC236}">
                <a16:creationId xmlns:a16="http://schemas.microsoft.com/office/drawing/2014/main" id="{1F1B5F91-FADD-499B-A07D-89DDB6B042E5}"/>
              </a:ext>
            </a:extLst>
          </p:cNvPr>
          <p:cNvPicPr>
            <a:picLocks noChangeAspect="1"/>
          </p:cNvPicPr>
          <p:nvPr/>
        </p:nvPicPr>
        <p:blipFill>
          <a:blip r:embed="rId4"/>
          <a:stretch>
            <a:fillRect/>
          </a:stretch>
        </p:blipFill>
        <p:spPr>
          <a:xfrm>
            <a:off x="488518" y="4396399"/>
            <a:ext cx="8198282" cy="2125481"/>
          </a:xfrm>
          <a:prstGeom prst="rect">
            <a:avLst/>
          </a:prstGeom>
        </p:spPr>
      </p:pic>
      <p:sp>
        <p:nvSpPr>
          <p:cNvPr id="17" name="矩形 16">
            <a:extLst>
              <a:ext uri="{FF2B5EF4-FFF2-40B4-BE49-F238E27FC236}">
                <a16:creationId xmlns:a16="http://schemas.microsoft.com/office/drawing/2014/main" id="{7EED8B3C-387F-4E8D-AE30-CE50EF917A9D}"/>
              </a:ext>
            </a:extLst>
          </p:cNvPr>
          <p:cNvSpPr/>
          <p:nvPr/>
        </p:nvSpPr>
        <p:spPr>
          <a:xfrm>
            <a:off x="7651628" y="6078838"/>
            <a:ext cx="914400" cy="382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Tree>
    <p:extLst>
      <p:ext uri="{BB962C8B-B14F-4D97-AF65-F5344CB8AC3E}">
        <p14:creationId xmlns:p14="http://schemas.microsoft.com/office/powerpoint/2010/main" val="2848205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sp>
        <p:nvSpPr>
          <p:cNvPr id="5" name="TextBox 4">
            <a:extLst>
              <a:ext uri="{FF2B5EF4-FFF2-40B4-BE49-F238E27FC236}">
                <a16:creationId xmlns:a16="http://schemas.microsoft.com/office/drawing/2014/main" id="{0F876FE7-FFCA-5720-0B7B-52BB32EF391B}"/>
              </a:ext>
            </a:extLst>
          </p:cNvPr>
          <p:cNvSpPr txBox="1"/>
          <p:nvPr/>
        </p:nvSpPr>
        <p:spPr>
          <a:xfrm>
            <a:off x="390544" y="4086406"/>
            <a:ext cx="8296256" cy="461665"/>
          </a:xfrm>
          <a:prstGeom prst="rect">
            <a:avLst/>
          </a:prstGeom>
          <a:noFill/>
        </p:spPr>
        <p:txBody>
          <a:bodyPr wrap="square" rtlCol="0">
            <a:spAutoFit/>
          </a:bodyPr>
          <a:lstStyle/>
          <a:p>
            <a:pPr algn="just"/>
            <a:r>
              <a:rPr lang="en-US" sz="2400" dirty="0"/>
              <a:t>where &lt; | &gt; and [ | ] mean</a:t>
            </a:r>
          </a:p>
        </p:txBody>
      </p:sp>
      <p:pic>
        <p:nvPicPr>
          <p:cNvPr id="10" name="Picture 12">
            <a:extLst>
              <a:ext uri="{FF2B5EF4-FFF2-40B4-BE49-F238E27FC236}">
                <a16:creationId xmlns:a16="http://schemas.microsoft.com/office/drawing/2014/main" id="{D767BCE5-BD0A-43DC-90CB-BA75F9B55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18" y="2543164"/>
            <a:ext cx="6141718" cy="771909"/>
          </a:xfrm>
          <a:prstGeom prst="rect">
            <a:avLst/>
          </a:prstGeom>
        </p:spPr>
      </p:pic>
      <p:sp>
        <p:nvSpPr>
          <p:cNvPr id="12" name="TextBox 14">
            <a:extLst>
              <a:ext uri="{FF2B5EF4-FFF2-40B4-BE49-F238E27FC236}">
                <a16:creationId xmlns:a16="http://schemas.microsoft.com/office/drawing/2014/main" id="{A2E1F670-4147-4B78-8A4A-378B50A924D9}"/>
              </a:ext>
            </a:extLst>
          </p:cNvPr>
          <p:cNvSpPr txBox="1"/>
          <p:nvPr/>
        </p:nvSpPr>
        <p:spPr>
          <a:xfrm>
            <a:off x="390544" y="2082075"/>
            <a:ext cx="8296256" cy="461665"/>
          </a:xfrm>
          <a:prstGeom prst="rect">
            <a:avLst/>
          </a:prstGeom>
          <a:noFill/>
        </p:spPr>
        <p:txBody>
          <a:bodyPr wrap="square" rtlCol="0">
            <a:spAutoFit/>
          </a:bodyPr>
          <a:lstStyle/>
          <a:p>
            <a:pPr algn="just"/>
            <a:r>
              <a:rPr lang="en-US" altLang="zh-TW" sz="2400" dirty="0"/>
              <a:t>The expectation value of the energy using a SD</a:t>
            </a:r>
            <a:r>
              <a:rPr lang="zh-TW" altLang="en-US" sz="2400" dirty="0"/>
              <a:t> </a:t>
            </a:r>
            <a:r>
              <a:rPr lang="en-US" altLang="zh-TW" sz="2400" dirty="0"/>
              <a:t>is then</a:t>
            </a:r>
            <a:endParaRPr lang="en-US" sz="2400" dirty="0"/>
          </a:p>
        </p:txBody>
      </p:sp>
      <p:pic>
        <p:nvPicPr>
          <p:cNvPr id="3" name="圖片 2">
            <a:extLst>
              <a:ext uri="{FF2B5EF4-FFF2-40B4-BE49-F238E27FC236}">
                <a16:creationId xmlns:a16="http://schemas.microsoft.com/office/drawing/2014/main" id="{765987F1-C2FA-4900-A479-817E8EA94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90" y="3315073"/>
            <a:ext cx="4972418" cy="771909"/>
          </a:xfrm>
          <a:prstGeom prst="rect">
            <a:avLst/>
          </a:prstGeom>
        </p:spPr>
      </p:pic>
      <p:pic>
        <p:nvPicPr>
          <p:cNvPr id="16" name="Picture 5">
            <a:extLst>
              <a:ext uri="{FF2B5EF4-FFF2-40B4-BE49-F238E27FC236}">
                <a16:creationId xmlns:a16="http://schemas.microsoft.com/office/drawing/2014/main" id="{4984E5B2-A696-42E0-8FE5-1DA8560AFE2A}"/>
              </a:ext>
            </a:extLst>
          </p:cNvPr>
          <p:cNvPicPr>
            <a:picLocks noChangeAspect="1"/>
          </p:cNvPicPr>
          <p:nvPr/>
        </p:nvPicPr>
        <p:blipFill rotWithShape="1">
          <a:blip r:embed="rId4"/>
          <a:srcRect l="1610" r="39967" b="57848"/>
          <a:stretch/>
        </p:blipFill>
        <p:spPr>
          <a:xfrm>
            <a:off x="488518" y="4551122"/>
            <a:ext cx="4789714" cy="500696"/>
          </a:xfrm>
          <a:prstGeom prst="rect">
            <a:avLst/>
          </a:prstGeom>
        </p:spPr>
      </p:pic>
      <p:pic>
        <p:nvPicPr>
          <p:cNvPr id="17" name="Picture 8">
            <a:extLst>
              <a:ext uri="{FF2B5EF4-FFF2-40B4-BE49-F238E27FC236}">
                <a16:creationId xmlns:a16="http://schemas.microsoft.com/office/drawing/2014/main" id="{19D284F6-B425-40C5-9F5D-7E95C2DD7FD1}"/>
              </a:ext>
            </a:extLst>
          </p:cNvPr>
          <p:cNvPicPr>
            <a:picLocks noChangeAspect="1"/>
          </p:cNvPicPr>
          <p:nvPr/>
        </p:nvPicPr>
        <p:blipFill rotWithShape="1">
          <a:blip r:embed="rId4"/>
          <a:srcRect t="53674"/>
          <a:stretch/>
        </p:blipFill>
        <p:spPr>
          <a:xfrm>
            <a:off x="488518" y="5053445"/>
            <a:ext cx="8198282" cy="550270"/>
          </a:xfrm>
          <a:prstGeom prst="rect">
            <a:avLst/>
          </a:prstGeom>
        </p:spPr>
      </p:pic>
      <p:pic>
        <p:nvPicPr>
          <p:cNvPr id="15" name="Picture 12">
            <a:extLst>
              <a:ext uri="{FF2B5EF4-FFF2-40B4-BE49-F238E27FC236}">
                <a16:creationId xmlns:a16="http://schemas.microsoft.com/office/drawing/2014/main" id="{887454B9-B576-4072-8FA0-36047567F2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7" y="1240827"/>
            <a:ext cx="6229016" cy="841248"/>
          </a:xfrm>
          <a:prstGeom prst="rect">
            <a:avLst/>
          </a:prstGeom>
        </p:spPr>
      </p:pic>
      <p:sp>
        <p:nvSpPr>
          <p:cNvPr id="20" name="TextBox 14">
            <a:extLst>
              <a:ext uri="{FF2B5EF4-FFF2-40B4-BE49-F238E27FC236}">
                <a16:creationId xmlns:a16="http://schemas.microsoft.com/office/drawing/2014/main" id="{7A790775-E099-4B44-B802-BD035411F8BF}"/>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Recall the electronic Hamiltonian</a:t>
            </a:r>
            <a:endParaRPr lang="en-US" sz="2400" dirty="0"/>
          </a:p>
        </p:txBody>
      </p:sp>
    </p:spTree>
    <p:extLst>
      <p:ext uri="{BB962C8B-B14F-4D97-AF65-F5344CB8AC3E}">
        <p14:creationId xmlns:p14="http://schemas.microsoft.com/office/powerpoint/2010/main" val="2093311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200329"/>
          </a:xfrm>
          <a:prstGeom prst="rect">
            <a:avLst/>
          </a:prstGeom>
          <a:noFill/>
        </p:spPr>
        <p:txBody>
          <a:bodyPr wrap="square" rtlCol="0">
            <a:spAutoFit/>
          </a:bodyPr>
          <a:lstStyle/>
          <a:p>
            <a:pPr algn="just"/>
            <a:r>
              <a:rPr lang="en-US" sz="2400" dirty="0"/>
              <a:t>In order for the </a:t>
            </a:r>
            <a:r>
              <a:rPr lang="en-US" sz="2400" i="1" dirty="0"/>
              <a:t>Hamiltonian to act on N-electrons within a mean-field</a:t>
            </a:r>
            <a:r>
              <a:rPr lang="en-US" sz="2400" dirty="0"/>
              <a:t>, the two-electron integrals are replaced with mean-field integrals (operators).</a:t>
            </a:r>
          </a:p>
        </p:txBody>
      </p:sp>
      <p:pic>
        <p:nvPicPr>
          <p:cNvPr id="11" name="Picture 10">
            <a:extLst>
              <a:ext uri="{FF2B5EF4-FFF2-40B4-BE49-F238E27FC236}">
                <a16:creationId xmlns:a16="http://schemas.microsoft.com/office/drawing/2014/main" id="{44623CBA-8682-2652-855A-AEFE0745A799}"/>
              </a:ext>
            </a:extLst>
          </p:cNvPr>
          <p:cNvPicPr>
            <a:picLocks noChangeAspect="1"/>
          </p:cNvPicPr>
          <p:nvPr/>
        </p:nvPicPr>
        <p:blipFill>
          <a:blip r:embed="rId2"/>
          <a:stretch>
            <a:fillRect/>
          </a:stretch>
        </p:blipFill>
        <p:spPr>
          <a:xfrm>
            <a:off x="488518" y="3429000"/>
            <a:ext cx="7772400" cy="90886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A685BD-68CB-DB5D-2510-5A27D0E2751B}"/>
                  </a:ext>
                </a:extLst>
              </p:cNvPr>
              <p:cNvSpPr txBox="1"/>
              <p:nvPr/>
            </p:nvSpPr>
            <p:spPr>
              <a:xfrm rot="7567766">
                <a:off x="3216530" y="284571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98A685BD-68CB-DB5D-2510-5A27D0E2751B}"/>
                  </a:ext>
                </a:extLst>
              </p:cNvPr>
              <p:cNvSpPr txBox="1">
                <a:spLocks noRot="1" noChangeAspect="1" noMove="1" noResize="1" noEditPoints="1" noAdjustHandles="1" noChangeArrowheads="1" noChangeShapeType="1" noTextEdit="1"/>
              </p:cNvSpPr>
              <p:nvPr/>
            </p:nvSpPr>
            <p:spPr>
              <a:xfrm rot="7567766">
                <a:off x="3216530" y="2845717"/>
                <a:ext cx="53572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DDAA9-EAB2-5EB5-E6AB-690757025EB8}"/>
                  </a:ext>
                </a:extLst>
              </p:cNvPr>
              <p:cNvSpPr txBox="1"/>
              <p:nvPr/>
            </p:nvSpPr>
            <p:spPr>
              <a:xfrm>
                <a:off x="390543" y="4335740"/>
                <a:ext cx="8296256" cy="232826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first term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𝐽</m:t>
                            </m:r>
                          </m:e>
                        </m:acc>
                      </m:e>
                      <m:sub>
                        <m:r>
                          <a:rPr lang="en-US" sz="2400" b="0" i="1" smtClean="0">
                            <a:latin typeface="Cambria Math" panose="02040503050406030204" pitchFamily="18" charset="0"/>
                          </a:rPr>
                          <m:t>𝑏</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oMath>
                </a14:m>
                <a:r>
                  <a:rPr lang="en-US" sz="2400" dirty="0"/>
                  <a:t> is a local operator that describes the total averaged potential acting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(1)</m:t>
                    </m:r>
                  </m:oMath>
                </a14:m>
                <a:r>
                  <a:rPr lang="en-US" sz="2400" dirty="0"/>
                  <a:t>.</a:t>
                </a:r>
              </a:p>
              <a:p>
                <a:pPr marL="342900" indent="-342900" algn="just">
                  <a:buFont typeface="Arial" panose="020B0604020202020204" pitchFamily="34" charset="0"/>
                  <a:buChar char="•"/>
                </a:pPr>
                <a:r>
                  <a:rPr lang="en-US" sz="2400" dirty="0"/>
                  <a:t>The second term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𝐾</m:t>
                            </m:r>
                          </m:e>
                        </m:acc>
                      </m:e>
                      <m:sub>
                        <m:r>
                          <a:rPr lang="en-US" sz="2400" i="1">
                            <a:latin typeface="Cambria Math" panose="02040503050406030204" pitchFamily="18" charset="0"/>
                          </a:rPr>
                          <m:t>𝑏</m:t>
                        </m:r>
                      </m:sub>
                    </m:sSub>
                    <m:d>
                      <m:dPr>
                        <m:ctrlPr>
                          <a:rPr lang="en-US" sz="2400" i="1">
                            <a:latin typeface="Cambria Math" panose="02040503050406030204" pitchFamily="18" charset="0"/>
                          </a:rPr>
                        </m:ctrlPr>
                      </m:dPr>
                      <m:e>
                        <m:r>
                          <a:rPr lang="en-US" sz="2400" i="1">
                            <a:latin typeface="Cambria Math" panose="02040503050406030204" pitchFamily="18" charset="0"/>
                          </a:rPr>
                          <m:t>1</m:t>
                        </m:r>
                      </m:e>
                    </m:d>
                  </m:oMath>
                </a14:m>
                <a:r>
                  <a:rPr lang="en-US" sz="2400" dirty="0"/>
                  <a:t> is a </a:t>
                </a:r>
                <a:r>
                  <a:rPr lang="en-US" sz="2400" i="1" dirty="0"/>
                  <a:t>non-local</a:t>
                </a:r>
                <a:r>
                  <a:rPr lang="en-US" sz="2400" dirty="0"/>
                  <a:t> operator that describes the total averaged potential, formed by other electrons if they were smeared in the space of </a:t>
                </a:r>
                <a14:m>
                  <m:oMath xmlns:m="http://schemas.openxmlformats.org/officeDocument/2006/math">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𝜒</m:t>
                        </m:r>
                      </m:e>
                      <m:sub>
                        <m:r>
                          <a:rPr lang="en-US" sz="2400" i="1">
                            <a:latin typeface="Cambria Math" panose="02040503050406030204" pitchFamily="18" charset="0"/>
                          </a:rPr>
                          <m:t>𝑏</m:t>
                        </m:r>
                      </m:sub>
                      <m:sup>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b="0" i="1" smtClean="0">
                            <a:latin typeface="Cambria Math" panose="02040503050406030204" pitchFamily="18" charset="0"/>
                          </a:rPr>
                          <m:t>𝑎</m:t>
                        </m:r>
                      </m:sub>
                    </m:sSub>
                  </m:oMath>
                </a14:m>
                <a:r>
                  <a:rPr lang="en-US" sz="2400" dirty="0"/>
                  <a:t>, acting on electron one if it was in spin orbital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𝑏</m:t>
                        </m:r>
                      </m:sub>
                    </m:sSub>
                  </m:oMath>
                </a14:m>
                <a:r>
                  <a:rPr lang="en-US" sz="2400" dirty="0"/>
                  <a:t>. </a:t>
                </a:r>
              </a:p>
            </p:txBody>
          </p:sp>
        </mc:Choice>
        <mc:Fallback xmlns="">
          <p:sp>
            <p:nvSpPr>
              <p:cNvPr id="7" name="TextBox 6">
                <a:extLst>
                  <a:ext uri="{FF2B5EF4-FFF2-40B4-BE49-F238E27FC236}">
                    <a16:creationId xmlns:a16="http://schemas.microsoft.com/office/drawing/2014/main" id="{15BDDAA9-EAB2-5EB5-E6AB-690757025EB8}"/>
                  </a:ext>
                </a:extLst>
              </p:cNvPr>
              <p:cNvSpPr txBox="1">
                <a:spLocks noRot="1" noChangeAspect="1" noMove="1" noResize="1" noEditPoints="1" noAdjustHandles="1" noChangeArrowheads="1" noChangeShapeType="1" noTextEdit="1"/>
              </p:cNvSpPr>
              <p:nvPr/>
            </p:nvSpPr>
            <p:spPr>
              <a:xfrm>
                <a:off x="390543" y="4335740"/>
                <a:ext cx="8296256" cy="2328266"/>
              </a:xfrm>
              <a:prstGeom prst="rect">
                <a:avLst/>
              </a:prstGeom>
              <a:blipFill>
                <a:blip r:embed="rId5"/>
                <a:stretch>
                  <a:fillRect l="-917" t="-1630" r="-2141" b="-4891"/>
                </a:stretch>
              </a:blipFill>
            </p:spPr>
            <p:txBody>
              <a:bodyPr/>
              <a:lstStyle/>
              <a:p>
                <a:r>
                  <a:rPr lang="en-US">
                    <a:noFill/>
                  </a:rPr>
                  <a:t> </a:t>
                </a:r>
              </a:p>
            </p:txBody>
          </p:sp>
        </mc:Fallback>
      </mc:AlternateContent>
      <p:pic>
        <p:nvPicPr>
          <p:cNvPr id="13" name="圖片 12">
            <a:extLst>
              <a:ext uri="{FF2B5EF4-FFF2-40B4-BE49-F238E27FC236}">
                <a16:creationId xmlns:a16="http://schemas.microsoft.com/office/drawing/2014/main" id="{23277092-0E69-4782-9237-FA221DA8AB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990" y="2026033"/>
            <a:ext cx="4972418" cy="771909"/>
          </a:xfrm>
          <a:prstGeom prst="rect">
            <a:avLst/>
          </a:prstGeom>
        </p:spPr>
      </p:pic>
      <p:pic>
        <p:nvPicPr>
          <p:cNvPr id="14" name="Picture 12">
            <a:extLst>
              <a:ext uri="{FF2B5EF4-FFF2-40B4-BE49-F238E27FC236}">
                <a16:creationId xmlns:a16="http://schemas.microsoft.com/office/drawing/2014/main" id="{6CCD676A-31E2-41DF-A690-7A04F6EF2F5C}"/>
              </a:ext>
            </a:extLst>
          </p:cNvPr>
          <p:cNvPicPr>
            <a:picLocks noChangeAspect="1"/>
          </p:cNvPicPr>
          <p:nvPr/>
        </p:nvPicPr>
        <p:blipFill rotWithShape="1">
          <a:blip r:embed="rId7">
            <a:extLst>
              <a:ext uri="{28A0092B-C50C-407E-A947-70E740481C1C}">
                <a14:useLocalDpi xmlns:a14="http://schemas.microsoft.com/office/drawing/2010/main" val="0"/>
              </a:ext>
            </a:extLst>
          </a:blip>
          <a:srcRect r="92633"/>
          <a:stretch/>
        </p:blipFill>
        <p:spPr>
          <a:xfrm>
            <a:off x="488518" y="2030892"/>
            <a:ext cx="452472" cy="771909"/>
          </a:xfrm>
          <a:prstGeom prst="rect">
            <a:avLst/>
          </a:prstGeom>
        </p:spPr>
      </p:pic>
      <mc:AlternateContent xmlns:mc="http://schemas.openxmlformats.org/markup-compatibility/2006" xmlns:a14="http://schemas.microsoft.com/office/drawing/2010/main">
        <mc:Choice Requires="a14">
          <p:sp>
            <p:nvSpPr>
              <p:cNvPr id="16" name="TextBox 11">
                <a:extLst>
                  <a:ext uri="{FF2B5EF4-FFF2-40B4-BE49-F238E27FC236}">
                    <a16:creationId xmlns:a16="http://schemas.microsoft.com/office/drawing/2014/main" id="{816E2644-31DE-45FC-8CD8-BB44B1E8729F}"/>
                  </a:ext>
                </a:extLst>
              </p:cNvPr>
              <p:cNvSpPr txBox="1"/>
              <p:nvPr/>
            </p:nvSpPr>
            <p:spPr>
              <a:xfrm rot="3981789">
                <a:off x="5326683" y="277485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6" name="TextBox 11">
                <a:extLst>
                  <a:ext uri="{FF2B5EF4-FFF2-40B4-BE49-F238E27FC236}">
                    <a16:creationId xmlns:a16="http://schemas.microsoft.com/office/drawing/2014/main" id="{816E2644-31DE-45FC-8CD8-BB44B1E8729F}"/>
                  </a:ext>
                </a:extLst>
              </p:cNvPr>
              <p:cNvSpPr txBox="1">
                <a:spLocks noRot="1" noChangeAspect="1" noMove="1" noResize="1" noEditPoints="1" noAdjustHandles="1" noChangeArrowheads="1" noChangeShapeType="1" noTextEdit="1"/>
              </p:cNvSpPr>
              <p:nvPr/>
            </p:nvSpPr>
            <p:spPr>
              <a:xfrm rot="3981789">
                <a:off x="5326683" y="2774857"/>
                <a:ext cx="535724" cy="46166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8852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With the mean-field approximation, we can write down the (pseudo)eigenvalue problem which gives orbital energies</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4102929"/>
            <a:ext cx="8296256"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This last equation that the coulomb and exchange interactions cancel each other out exactly at the one-electron limit may seem trivial. However, </a:t>
            </a:r>
            <a:r>
              <a:rPr lang="en-US" sz="2400" i="1" dirty="0"/>
              <a:t>it is a very important physical constraint and it is one of the main errors in density functional theory (DFT) called self-interaction error. </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stretch>
            <a:fillRect/>
          </a:stretch>
        </p:blipFill>
        <p:spPr>
          <a:xfrm>
            <a:off x="488518" y="1610661"/>
            <a:ext cx="5734849" cy="841248"/>
          </a:xfrm>
          <a:prstGeom prst="rect">
            <a:avLst/>
          </a:prstGeom>
        </p:spPr>
      </p:pic>
      <p:sp>
        <p:nvSpPr>
          <p:cNvPr id="11" name="TextBox 10">
            <a:extLst>
              <a:ext uri="{FF2B5EF4-FFF2-40B4-BE49-F238E27FC236}">
                <a16:creationId xmlns:a16="http://schemas.microsoft.com/office/drawing/2014/main" id="{2A353C10-46E2-24E6-A1F8-4C3088EBDABE}"/>
              </a:ext>
            </a:extLst>
          </p:cNvPr>
          <p:cNvSpPr txBox="1"/>
          <p:nvPr/>
        </p:nvSpPr>
        <p:spPr>
          <a:xfrm>
            <a:off x="390545" y="2448284"/>
            <a:ext cx="8296256" cy="461665"/>
          </a:xfrm>
          <a:prstGeom prst="rect">
            <a:avLst/>
          </a:prstGeom>
          <a:noFill/>
        </p:spPr>
        <p:txBody>
          <a:bodyPr wrap="square" rtlCol="0">
            <a:spAutoFit/>
          </a:bodyPr>
          <a:lstStyle/>
          <a:p>
            <a:pPr algn="just"/>
            <a:r>
              <a:rPr lang="en-US" sz="2400" dirty="0"/>
              <a:t>The operator (</a:t>
            </a:r>
            <a:r>
              <a:rPr lang="en-US" sz="2400" dirty="0" err="1"/>
              <a:t>Fock</a:t>
            </a:r>
            <a:r>
              <a:rPr lang="en-US" sz="2400" dirty="0"/>
              <a:t> operator) can be further written as</a:t>
            </a:r>
          </a:p>
        </p:txBody>
      </p:sp>
      <p:pic>
        <p:nvPicPr>
          <p:cNvPr id="12" name="Picture 11">
            <a:extLst>
              <a:ext uri="{FF2B5EF4-FFF2-40B4-BE49-F238E27FC236}">
                <a16:creationId xmlns:a16="http://schemas.microsoft.com/office/drawing/2014/main" id="{AB8B9424-409B-B82F-A7E9-8D501B265602}"/>
              </a:ext>
            </a:extLst>
          </p:cNvPr>
          <p:cNvPicPr>
            <a:picLocks noChangeAspect="1"/>
          </p:cNvPicPr>
          <p:nvPr/>
        </p:nvPicPr>
        <p:blipFill>
          <a:blip r:embed="rId3"/>
          <a:stretch>
            <a:fillRect/>
          </a:stretch>
        </p:blipFill>
        <p:spPr>
          <a:xfrm>
            <a:off x="488518" y="2909949"/>
            <a:ext cx="4385198" cy="658368"/>
          </a:xfrm>
          <a:prstGeom prst="rect">
            <a:avLst/>
          </a:prstGeom>
        </p:spPr>
      </p:pic>
      <p:sp>
        <p:nvSpPr>
          <p:cNvPr id="13" name="TextBox 12">
            <a:extLst>
              <a:ext uri="{FF2B5EF4-FFF2-40B4-BE49-F238E27FC236}">
                <a16:creationId xmlns:a16="http://schemas.microsoft.com/office/drawing/2014/main" id="{934A2A39-E34E-49B1-8C66-8E8231EA0D8F}"/>
              </a:ext>
            </a:extLst>
          </p:cNvPr>
          <p:cNvSpPr txBox="1"/>
          <p:nvPr/>
        </p:nvSpPr>
        <p:spPr>
          <a:xfrm>
            <a:off x="390545" y="3621564"/>
            <a:ext cx="8296256" cy="461665"/>
          </a:xfrm>
          <a:prstGeom prst="rect">
            <a:avLst/>
          </a:prstGeom>
          <a:noFill/>
        </p:spPr>
        <p:txBody>
          <a:bodyPr wrap="square" rtlCol="0">
            <a:spAutoFit/>
          </a:bodyPr>
          <a:lstStyle/>
          <a:p>
            <a:pPr algn="just"/>
            <a:r>
              <a:rPr lang="en-US" sz="2400" dirty="0"/>
              <a:t>because</a:t>
            </a:r>
          </a:p>
        </p:txBody>
      </p:sp>
      <p:pic>
        <p:nvPicPr>
          <p:cNvPr id="18" name="Picture 17">
            <a:extLst>
              <a:ext uri="{FF2B5EF4-FFF2-40B4-BE49-F238E27FC236}">
                <a16:creationId xmlns:a16="http://schemas.microsoft.com/office/drawing/2014/main" id="{03877132-86FD-F4BD-F59B-7F108293502C}"/>
              </a:ext>
            </a:extLst>
          </p:cNvPr>
          <p:cNvPicPr>
            <a:picLocks noChangeAspect="1"/>
          </p:cNvPicPr>
          <p:nvPr/>
        </p:nvPicPr>
        <p:blipFill>
          <a:blip r:embed="rId4"/>
          <a:stretch>
            <a:fillRect/>
          </a:stretch>
        </p:blipFill>
        <p:spPr>
          <a:xfrm>
            <a:off x="1821343" y="3632940"/>
            <a:ext cx="3824805" cy="438912"/>
          </a:xfrm>
          <a:prstGeom prst="rect">
            <a:avLst/>
          </a:prstGeom>
        </p:spPr>
      </p:pic>
    </p:spTree>
    <p:extLst>
      <p:ext uri="{BB962C8B-B14F-4D97-AF65-F5344CB8AC3E}">
        <p14:creationId xmlns:p14="http://schemas.microsoft.com/office/powerpoint/2010/main" val="3249253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2BA1-8B40-F6A2-3C0E-5A6FBAEE5E90}"/>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CBD1652C-F71C-A9D0-6D92-FFD98F0C7A6E}"/>
              </a:ext>
            </a:extLst>
          </p:cNvPr>
          <p:cNvSpPr>
            <a:spLocks noGrp="1"/>
          </p:cNvSpPr>
          <p:nvPr>
            <p:ph idx="1"/>
          </p:nvPr>
        </p:nvSpPr>
        <p:spPr/>
        <p:txBody>
          <a:bodyPr/>
          <a:lstStyle/>
          <a:p>
            <a:pPr marL="0" indent="0">
              <a:buNone/>
            </a:pPr>
            <a:r>
              <a:rPr lang="en-US" dirty="0"/>
              <a:t>To show that the two electron coulombic interaction (J</a:t>
            </a:r>
            <a:r>
              <a:rPr lang="en-US" baseline="-25000" dirty="0"/>
              <a:t>a</a:t>
            </a:r>
            <a:r>
              <a:rPr lang="en-US" dirty="0"/>
              <a:t>(1)) and the exchange interaction (K</a:t>
            </a:r>
            <a:r>
              <a:rPr lang="en-US" baseline="-25000" dirty="0"/>
              <a:t>a</a:t>
            </a:r>
            <a:r>
              <a:rPr lang="en-US" dirty="0"/>
              <a:t>(1))  cancel each other at the one electron limit as a result of the Slater determinant, we will investigate the simplest case, H, using the minimal basis (STO-3G, to be discussed) and UHF with HF equation or UKS (KS = Kohn Sham orbitals, to be discussed) with the PBE functional.</a:t>
            </a:r>
          </a:p>
          <a:p>
            <a:pPr marL="0" indent="0">
              <a:buNone/>
            </a:pPr>
            <a:r>
              <a:rPr lang="en-US" dirty="0"/>
              <a:t>We know the exact solution to the SE for H, which is -0.5 Eh. Run the </a:t>
            </a:r>
            <a:r>
              <a:rPr lang="en-US" dirty="0" err="1"/>
              <a:t>jupyter</a:t>
            </a:r>
            <a:r>
              <a:rPr lang="en-US" dirty="0"/>
              <a:t> notebook in Exercise4 and see which method yields a better solution and why?</a:t>
            </a:r>
          </a:p>
        </p:txBody>
      </p:sp>
      <p:sp>
        <p:nvSpPr>
          <p:cNvPr id="4" name="Slide Number Placeholder 3">
            <a:extLst>
              <a:ext uri="{FF2B5EF4-FFF2-40B4-BE49-F238E27FC236}">
                <a16:creationId xmlns:a16="http://schemas.microsoft.com/office/drawing/2014/main" id="{6B7D32F5-3A86-2230-B402-FB9DF704F038}"/>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spTree>
    <p:extLst>
      <p:ext uri="{BB962C8B-B14F-4D97-AF65-F5344CB8AC3E}">
        <p14:creationId xmlns:p14="http://schemas.microsoft.com/office/powerpoint/2010/main" val="3866095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/Practice/Week2/Exercise2</a:t>
            </a:r>
          </a:p>
          <a:p>
            <a:pPr marL="457200" indent="-457200">
              <a:buFont typeface="+mj-lt"/>
              <a:buAutoNum type="arabicPeriod"/>
            </a:pPr>
            <a:r>
              <a:rPr lang="en-US" dirty="0"/>
              <a:t>Open self-interaction-</a:t>
            </a:r>
            <a:r>
              <a:rPr lang="en-US" dirty="0" err="1"/>
              <a:t>error.ipynb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pic>
        <p:nvPicPr>
          <p:cNvPr id="6" name="圖片 5">
            <a:extLst>
              <a:ext uri="{FF2B5EF4-FFF2-40B4-BE49-F238E27FC236}">
                <a16:creationId xmlns:a16="http://schemas.microsoft.com/office/drawing/2014/main" id="{840F69FC-6467-4D6B-8F96-9043CBECAE56}"/>
              </a:ext>
            </a:extLst>
          </p:cNvPr>
          <p:cNvPicPr>
            <a:picLocks noChangeAspect="1"/>
          </p:cNvPicPr>
          <p:nvPr/>
        </p:nvPicPr>
        <p:blipFill>
          <a:blip r:embed="rId2"/>
          <a:stretch>
            <a:fillRect/>
          </a:stretch>
        </p:blipFill>
        <p:spPr>
          <a:xfrm>
            <a:off x="917748" y="2506543"/>
            <a:ext cx="7308503" cy="3338910"/>
          </a:xfrm>
          <a:prstGeom prst="rect">
            <a:avLst/>
          </a:prstGeom>
        </p:spPr>
      </p:pic>
    </p:spTree>
    <p:extLst>
      <p:ext uri="{BB962C8B-B14F-4D97-AF65-F5344CB8AC3E}">
        <p14:creationId xmlns:p14="http://schemas.microsoft.com/office/powerpoint/2010/main" val="1062468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CE269-BBE0-4043-8678-EED00EDF5C0D}"/>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31F1B3F8-A006-4A17-BF6F-6C7366C9701B}"/>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A0D01595-773C-48F6-9038-261598EF5F17}"/>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pic>
        <p:nvPicPr>
          <p:cNvPr id="5" name="圖片 4">
            <a:extLst>
              <a:ext uri="{FF2B5EF4-FFF2-40B4-BE49-F238E27FC236}">
                <a16:creationId xmlns:a16="http://schemas.microsoft.com/office/drawing/2014/main" id="{D6047433-4FA4-4E84-91AD-3B3F6B95D93B}"/>
              </a:ext>
            </a:extLst>
          </p:cNvPr>
          <p:cNvPicPr>
            <a:picLocks noChangeAspect="1"/>
          </p:cNvPicPr>
          <p:nvPr/>
        </p:nvPicPr>
        <p:blipFill>
          <a:blip r:embed="rId2"/>
          <a:stretch>
            <a:fillRect/>
          </a:stretch>
        </p:blipFill>
        <p:spPr>
          <a:xfrm>
            <a:off x="957262" y="858328"/>
            <a:ext cx="7229475" cy="5486400"/>
          </a:xfrm>
          <a:prstGeom prst="rect">
            <a:avLst/>
          </a:prstGeom>
        </p:spPr>
      </p:pic>
    </p:spTree>
    <p:extLst>
      <p:ext uri="{BB962C8B-B14F-4D97-AF65-F5344CB8AC3E}">
        <p14:creationId xmlns:p14="http://schemas.microsoft.com/office/powerpoint/2010/main" val="22501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spin angular momentum operators</a:t>
            </a:r>
          </a:p>
        </p:txBody>
      </p:sp>
      <p:grpSp>
        <p:nvGrpSpPr>
          <p:cNvPr id="26" name="Group 25">
            <a:extLst>
              <a:ext uri="{FF2B5EF4-FFF2-40B4-BE49-F238E27FC236}">
                <a16:creationId xmlns:a16="http://schemas.microsoft.com/office/drawing/2014/main" id="{9FC0B66D-861F-F9DA-09AF-61756A1D04B3}"/>
              </a:ext>
            </a:extLst>
          </p:cNvPr>
          <p:cNvGrpSpPr/>
          <p:nvPr/>
        </p:nvGrpSpPr>
        <p:grpSpPr>
          <a:xfrm>
            <a:off x="462521" y="1219273"/>
            <a:ext cx="6579445" cy="505964"/>
            <a:chOff x="462521" y="1241369"/>
            <a:chExt cx="6579445" cy="505964"/>
          </a:xfrm>
        </p:grpSpPr>
        <p:pic>
          <p:nvPicPr>
            <p:cNvPr id="20" name="Picture 19">
              <a:extLst>
                <a:ext uri="{FF2B5EF4-FFF2-40B4-BE49-F238E27FC236}">
                  <a16:creationId xmlns:a16="http://schemas.microsoft.com/office/drawing/2014/main" id="{82811549-8EAD-4D92-596A-F442BA2E33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2521" y="1244136"/>
              <a:ext cx="3463588" cy="438912"/>
            </a:xfrm>
            <a:prstGeom prst="rect">
              <a:avLst/>
            </a:prstGeom>
          </p:spPr>
        </p:pic>
        <p:pic>
          <p:nvPicPr>
            <p:cNvPr id="22" name="Picture 21">
              <a:extLst>
                <a:ext uri="{FF2B5EF4-FFF2-40B4-BE49-F238E27FC236}">
                  <a16:creationId xmlns:a16="http://schemas.microsoft.com/office/drawing/2014/main" id="{99770F0B-4321-6E95-212E-1316C6AEB8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2898" y="1241369"/>
              <a:ext cx="2909068" cy="438912"/>
            </a:xfrm>
            <a:prstGeom prst="rect">
              <a:avLst/>
            </a:prstGeom>
          </p:spPr>
        </p:pic>
        <p:sp>
          <p:nvSpPr>
            <p:cNvPr id="6" name="TextBox 5">
              <a:extLst>
                <a:ext uri="{FF2B5EF4-FFF2-40B4-BE49-F238E27FC236}">
                  <a16:creationId xmlns:a16="http://schemas.microsoft.com/office/drawing/2014/main" id="{9C2CAF5D-6728-5AA9-5118-6E68F6B7F62E}"/>
                </a:ext>
              </a:extLst>
            </p:cNvPr>
            <p:cNvSpPr txBox="1"/>
            <p:nvPr/>
          </p:nvSpPr>
          <p:spPr>
            <a:xfrm>
              <a:off x="3863272" y="1285668"/>
              <a:ext cx="269626" cy="461665"/>
            </a:xfrm>
            <a:prstGeom prst="rect">
              <a:avLst/>
            </a:prstGeom>
            <a:noFill/>
          </p:spPr>
          <p:txBody>
            <a:bodyPr wrap="none" rtlCol="0">
              <a:spAutoFit/>
            </a:bodyPr>
            <a:lstStyle/>
            <a:p>
              <a:r>
                <a:rPr lang="en-US" sz="2400" dirty="0"/>
                <a:t>,</a:t>
              </a:r>
            </a:p>
          </p:txBody>
        </p:sp>
      </p:grpSp>
      <p:sp>
        <p:nvSpPr>
          <p:cNvPr id="7" name="TextBox 6">
            <a:extLst>
              <a:ext uri="{FF2B5EF4-FFF2-40B4-BE49-F238E27FC236}">
                <a16:creationId xmlns:a16="http://schemas.microsoft.com/office/drawing/2014/main" id="{85ACB967-1132-376D-F72B-545D9DDFEB6F}"/>
              </a:ext>
            </a:extLst>
          </p:cNvPr>
          <p:cNvSpPr txBox="1"/>
          <p:nvPr/>
        </p:nvSpPr>
        <p:spPr>
          <a:xfrm>
            <a:off x="390544" y="1703181"/>
            <a:ext cx="8296256" cy="461665"/>
          </a:xfrm>
          <a:prstGeom prst="rect">
            <a:avLst/>
          </a:prstGeom>
          <a:noFill/>
        </p:spPr>
        <p:txBody>
          <a:bodyPr wrap="square" rtlCol="0">
            <a:spAutoFit/>
          </a:bodyPr>
          <a:lstStyle/>
          <a:p>
            <a:pPr algn="just"/>
            <a:r>
              <a:rPr lang="en-US" sz="2400" dirty="0"/>
              <a:t>The total squared magnitude of the spin is</a:t>
            </a:r>
          </a:p>
        </p:txBody>
      </p:sp>
      <p:grpSp>
        <p:nvGrpSpPr>
          <p:cNvPr id="27" name="Group 26">
            <a:extLst>
              <a:ext uri="{FF2B5EF4-FFF2-40B4-BE49-F238E27FC236}">
                <a16:creationId xmlns:a16="http://schemas.microsoft.com/office/drawing/2014/main" id="{B046D7A9-5B58-194A-AE50-532F7B20AA2A}"/>
              </a:ext>
            </a:extLst>
          </p:cNvPr>
          <p:cNvGrpSpPr/>
          <p:nvPr/>
        </p:nvGrpSpPr>
        <p:grpSpPr>
          <a:xfrm>
            <a:off x="462521" y="5464783"/>
            <a:ext cx="5672105" cy="505964"/>
            <a:chOff x="462521" y="5516685"/>
            <a:chExt cx="5672105" cy="505964"/>
          </a:xfrm>
        </p:grpSpPr>
        <p:pic>
          <p:nvPicPr>
            <p:cNvPr id="13" name="Picture 12">
              <a:extLst>
                <a:ext uri="{FF2B5EF4-FFF2-40B4-BE49-F238E27FC236}">
                  <a16:creationId xmlns:a16="http://schemas.microsoft.com/office/drawing/2014/main" id="{D33A5A30-663C-BDE9-02E8-5FCF89B2BF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521" y="5519452"/>
              <a:ext cx="3132235" cy="438912"/>
            </a:xfrm>
            <a:prstGeom prst="rect">
              <a:avLst/>
            </a:prstGeom>
          </p:spPr>
        </p:pic>
        <p:pic>
          <p:nvPicPr>
            <p:cNvPr id="14" name="Picture 13">
              <a:extLst>
                <a:ext uri="{FF2B5EF4-FFF2-40B4-BE49-F238E27FC236}">
                  <a16:creationId xmlns:a16="http://schemas.microsoft.com/office/drawing/2014/main" id="{143A2A10-A6EA-7297-FF9E-4C4A8014BD9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40561" y="5516685"/>
              <a:ext cx="2394065" cy="438912"/>
            </a:xfrm>
            <a:prstGeom prst="rect">
              <a:avLst/>
            </a:prstGeom>
          </p:spPr>
        </p:pic>
        <p:sp>
          <p:nvSpPr>
            <p:cNvPr id="16" name="TextBox 15">
              <a:extLst>
                <a:ext uri="{FF2B5EF4-FFF2-40B4-BE49-F238E27FC236}">
                  <a16:creationId xmlns:a16="http://schemas.microsoft.com/office/drawing/2014/main" id="{4455007B-8EA4-5EA0-6CD8-FEDCB4E3268D}"/>
                </a:ext>
              </a:extLst>
            </p:cNvPr>
            <p:cNvSpPr txBox="1"/>
            <p:nvPr/>
          </p:nvSpPr>
          <p:spPr>
            <a:xfrm>
              <a:off x="3470935" y="5560984"/>
              <a:ext cx="269626" cy="461665"/>
            </a:xfrm>
            <a:prstGeom prst="rect">
              <a:avLst/>
            </a:prstGeom>
            <a:noFill/>
          </p:spPr>
          <p:txBody>
            <a:bodyPr wrap="none" rtlCol="0">
              <a:spAutoFit/>
            </a:bodyPr>
            <a:lstStyle/>
            <a:p>
              <a:r>
                <a:rPr lang="en-US" sz="2400" dirty="0"/>
                <a:t>,</a:t>
              </a:r>
            </a:p>
          </p:txBody>
        </p:sp>
      </p:grpSp>
      <p:pic>
        <p:nvPicPr>
          <p:cNvPr id="17" name="Picture 16">
            <a:extLst>
              <a:ext uri="{FF2B5EF4-FFF2-40B4-BE49-F238E27FC236}">
                <a16:creationId xmlns:a16="http://schemas.microsoft.com/office/drawing/2014/main" id="{089D3B7B-0C22-B06F-C0EA-23832CD9E2CD}"/>
              </a:ext>
            </a:extLst>
          </p:cNvPr>
          <p:cNvPicPr>
            <a:picLocks noChangeAspect="1"/>
          </p:cNvPicPr>
          <p:nvPr/>
        </p:nvPicPr>
        <p:blipFill>
          <a:blip r:embed="rId6"/>
          <a:stretch>
            <a:fillRect/>
          </a:stretch>
        </p:blipFill>
        <p:spPr>
          <a:xfrm>
            <a:off x="457200" y="6400800"/>
            <a:ext cx="7772400" cy="400735"/>
          </a:xfrm>
          <a:prstGeom prst="rect">
            <a:avLst/>
          </a:prstGeom>
        </p:spPr>
      </p:pic>
      <p:pic>
        <p:nvPicPr>
          <p:cNvPr id="18" name="Picture 17">
            <a:extLst>
              <a:ext uri="{FF2B5EF4-FFF2-40B4-BE49-F238E27FC236}">
                <a16:creationId xmlns:a16="http://schemas.microsoft.com/office/drawing/2014/main" id="{EAAEB9AC-B68D-F735-C053-E145634356D3}"/>
              </a:ext>
            </a:extLst>
          </p:cNvPr>
          <p:cNvPicPr>
            <a:picLocks noChangeAspect="1"/>
          </p:cNvPicPr>
          <p:nvPr/>
        </p:nvPicPr>
        <p:blipFill>
          <a:blip r:embed="rId7"/>
          <a:stretch>
            <a:fillRect/>
          </a:stretch>
        </p:blipFill>
        <p:spPr>
          <a:xfrm>
            <a:off x="457200" y="2142790"/>
            <a:ext cx="4713514" cy="2022967"/>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FA0A4C-7A27-3B42-3B02-42CB9CCECE3A}"/>
                  </a:ext>
                </a:extLst>
              </p:cNvPr>
              <p:cNvSpPr txBox="1"/>
              <p:nvPr/>
            </p:nvSpPr>
            <p:spPr>
              <a:xfrm>
                <a:off x="390544" y="4143701"/>
                <a:ext cx="8296256" cy="474169"/>
              </a:xfrm>
              <a:prstGeom prst="rect">
                <a:avLst/>
              </a:prstGeom>
              <a:noFill/>
            </p:spPr>
            <p:txBody>
              <a:bodyPr wrap="square" rtlCol="0">
                <a:spAutoFit/>
              </a:bodyPr>
              <a:lstStyle/>
              <a:p>
                <a:pPr algn="just"/>
                <a:r>
                  <a:rPr lang="en-US" sz="2400" dirty="0"/>
                  <a:t>Since the Hamiltonian commutes with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𝑧</m:t>
                        </m:r>
                      </m:sub>
                    </m:sSub>
                  </m:oMath>
                </a14:m>
                <a:r>
                  <a:rPr lang="en-US" sz="2400" dirty="0"/>
                  <a:t> and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9" name="TextBox 18">
                <a:extLst>
                  <a:ext uri="{FF2B5EF4-FFF2-40B4-BE49-F238E27FC236}">
                    <a16:creationId xmlns:a16="http://schemas.microsoft.com/office/drawing/2014/main" id="{BFFA0A4C-7A27-3B42-3B02-42CB9CCECE3A}"/>
                  </a:ext>
                </a:extLst>
              </p:cNvPr>
              <p:cNvSpPr txBox="1">
                <a:spLocks noRot="1" noChangeAspect="1" noMove="1" noResize="1" noEditPoints="1" noAdjustHandles="1" noChangeArrowheads="1" noChangeShapeType="1" noTextEdit="1"/>
              </p:cNvSpPr>
              <p:nvPr/>
            </p:nvSpPr>
            <p:spPr>
              <a:xfrm>
                <a:off x="390544" y="4143701"/>
                <a:ext cx="8296256" cy="474169"/>
              </a:xfrm>
              <a:prstGeom prst="rect">
                <a:avLst/>
              </a:prstGeom>
              <a:blipFill>
                <a:blip r:embed="rId8"/>
                <a:stretch>
                  <a:fillRect l="-1070" t="-7895" b="-2631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221417C6-B134-DAF5-7200-B0EF2148D091}"/>
              </a:ext>
            </a:extLst>
          </p:cNvPr>
          <p:cNvPicPr>
            <a:picLocks noChangeAspect="1"/>
          </p:cNvPicPr>
          <p:nvPr/>
        </p:nvPicPr>
        <p:blipFill>
          <a:blip r:embed="rId9"/>
          <a:stretch>
            <a:fillRect/>
          </a:stretch>
        </p:blipFill>
        <p:spPr>
          <a:xfrm>
            <a:off x="457200" y="4595814"/>
            <a:ext cx="3560064" cy="4389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A9B095-DF5E-C016-C7B6-0A02821F8618}"/>
                  </a:ext>
                </a:extLst>
              </p:cNvPr>
              <p:cNvSpPr txBox="1"/>
              <p:nvPr/>
            </p:nvSpPr>
            <p:spPr>
              <a:xfrm>
                <a:off x="390544" y="5012670"/>
                <a:ext cx="8296256" cy="474169"/>
              </a:xfrm>
              <a:prstGeom prst="rect">
                <a:avLst/>
              </a:prstGeom>
              <a:noFill/>
            </p:spPr>
            <p:txBody>
              <a:bodyPr wrap="square" rtlCol="0">
                <a:spAutoFit/>
              </a:bodyPr>
              <a:lstStyle/>
              <a:p>
                <a:pPr algn="just"/>
                <a:r>
                  <a:rPr lang="en-US" sz="2400" dirty="0"/>
                  <a:t>The </a:t>
                </a:r>
                <a:r>
                  <a:rPr lang="en-US" sz="2400" i="1" dirty="0"/>
                  <a:t>exact </a:t>
                </a:r>
                <a:r>
                  <a:rPr lang="en-US" sz="2400" dirty="0"/>
                  <a:t>wave function is an eigenfunction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and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p>
                        <m:r>
                          <a:rPr lang="en-US" sz="2400" i="1">
                            <a:latin typeface="Cambria Math" panose="02040503050406030204" pitchFamily="18" charset="0"/>
                          </a:rPr>
                          <m:t>2</m:t>
                        </m:r>
                      </m:sup>
                    </m:sSup>
                  </m:oMath>
                </a14:m>
                <a:endParaRPr lang="en-US" sz="2400" dirty="0"/>
              </a:p>
            </p:txBody>
          </p:sp>
        </mc:Choice>
        <mc:Fallback xmlns="">
          <p:sp>
            <p:nvSpPr>
              <p:cNvPr id="23" name="TextBox 22">
                <a:extLst>
                  <a:ext uri="{FF2B5EF4-FFF2-40B4-BE49-F238E27FC236}">
                    <a16:creationId xmlns:a16="http://schemas.microsoft.com/office/drawing/2014/main" id="{A3A9B095-DF5E-C016-C7B6-0A02821F8618}"/>
                  </a:ext>
                </a:extLst>
              </p:cNvPr>
              <p:cNvSpPr txBox="1">
                <a:spLocks noRot="1" noChangeAspect="1" noMove="1" noResize="1" noEditPoints="1" noAdjustHandles="1" noChangeArrowheads="1" noChangeShapeType="1" noTextEdit="1"/>
              </p:cNvSpPr>
              <p:nvPr/>
            </p:nvSpPr>
            <p:spPr>
              <a:xfrm>
                <a:off x="390544" y="5012670"/>
                <a:ext cx="8296256" cy="474169"/>
              </a:xfrm>
              <a:prstGeom prst="rect">
                <a:avLst/>
              </a:prstGeom>
              <a:blipFill>
                <a:blip r:embed="rId10"/>
                <a:stretch>
                  <a:fillRect l="-1070" t="-7692" b="-25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7EF7A8-9322-8796-4E83-0F806796CED6}"/>
                  </a:ext>
                </a:extLst>
              </p:cNvPr>
              <p:cNvSpPr txBox="1"/>
              <p:nvPr/>
            </p:nvSpPr>
            <p:spPr>
              <a:xfrm>
                <a:off x="390543" y="5926919"/>
                <a:ext cx="8374315" cy="474169"/>
              </a:xfrm>
              <a:prstGeom prst="rect">
                <a:avLst/>
              </a:prstGeom>
              <a:noFill/>
            </p:spPr>
            <p:txBody>
              <a:bodyPr wrap="square" rtlCol="0">
                <a:spAutoFit/>
              </a:bodyPr>
              <a:lstStyle/>
              <a:p>
                <a:pPr algn="just"/>
                <a:r>
                  <a:rPr lang="en-US" sz="2400" dirty="0"/>
                  <a:t>Hence, the eigenvalue of the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of the </a:t>
                </a:r>
                <a:r>
                  <a:rPr lang="en-US" sz="2400" i="1" dirty="0"/>
                  <a:t>exact </a:t>
                </a:r>
                <a:r>
                  <a:rPr lang="en-US" sz="2400" dirty="0"/>
                  <a:t>wave function is </a:t>
                </a:r>
              </a:p>
            </p:txBody>
          </p:sp>
        </mc:Choice>
        <mc:Fallback xmlns="">
          <p:sp>
            <p:nvSpPr>
              <p:cNvPr id="25" name="TextBox 24">
                <a:extLst>
                  <a:ext uri="{FF2B5EF4-FFF2-40B4-BE49-F238E27FC236}">
                    <a16:creationId xmlns:a16="http://schemas.microsoft.com/office/drawing/2014/main" id="{6C7EF7A8-9322-8796-4E83-0F806796CED6}"/>
                  </a:ext>
                </a:extLst>
              </p:cNvPr>
              <p:cNvSpPr txBox="1">
                <a:spLocks noRot="1" noChangeAspect="1" noMove="1" noResize="1" noEditPoints="1" noAdjustHandles="1" noChangeArrowheads="1" noChangeShapeType="1" noTextEdit="1"/>
              </p:cNvSpPr>
              <p:nvPr/>
            </p:nvSpPr>
            <p:spPr>
              <a:xfrm>
                <a:off x="390543" y="5926919"/>
                <a:ext cx="8374315" cy="474169"/>
              </a:xfrm>
              <a:prstGeom prst="rect">
                <a:avLst/>
              </a:prstGeom>
              <a:blipFill>
                <a:blip r:embed="rId11"/>
                <a:stretch>
                  <a:fillRect l="-1059" t="-7692" r="-756" b="-25641"/>
                </a:stretch>
              </a:blipFill>
            </p:spPr>
            <p:txBody>
              <a:bodyPr/>
              <a:lstStyle/>
              <a:p>
                <a:r>
                  <a:rPr lang="en-US">
                    <a:noFill/>
                  </a:rPr>
                  <a:t> </a:t>
                </a:r>
              </a:p>
            </p:txBody>
          </p:sp>
        </mc:Fallback>
      </mc:AlternateContent>
    </p:spTree>
    <p:extLst>
      <p:ext uri="{BB962C8B-B14F-4D97-AF65-F5344CB8AC3E}">
        <p14:creationId xmlns:p14="http://schemas.microsoft.com/office/powerpoint/2010/main" val="200677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47D6C1-8B94-4C01-B5CB-5FD1D8715242}"/>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D16AE7F0-77B4-40D1-AD24-50D3D9684BF5}"/>
              </a:ext>
            </a:extLst>
          </p:cNvPr>
          <p:cNvSpPr>
            <a:spLocks noGrp="1"/>
          </p:cNvSpPr>
          <p:nvPr>
            <p:ph idx="1"/>
          </p:nvPr>
        </p:nvSpPr>
        <p:spPr/>
        <p:txBody>
          <a:bodyPr/>
          <a:lstStyle/>
          <a:p>
            <a:r>
              <a:rPr lang="en-US" dirty="0">
                <a:latin typeface="+mn-lt"/>
              </a:rPr>
              <a:t>UHF</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0.77</a:t>
            </a:r>
            <a:r>
              <a:rPr lang="zh-TW" altLang="en-US" dirty="0">
                <a:latin typeface="+mn-lt"/>
              </a:rPr>
              <a:t> </a:t>
            </a:r>
            <a:r>
              <a:rPr lang="en-US" altLang="zh-TW" dirty="0">
                <a:latin typeface="+mn-lt"/>
              </a:rPr>
              <a:t>Eh</a:t>
            </a:r>
            <a:endParaRPr lang="en-US" b="0" i="0" dirty="0">
              <a:effectLst/>
              <a:latin typeface="+mn-lt"/>
            </a:endParaRPr>
          </a:p>
          <a:p>
            <a:pPr marL="0" indent="0">
              <a:buNone/>
            </a:pPr>
            <a:r>
              <a:rPr lang="en-US" b="0" i="0" dirty="0">
                <a:effectLst/>
                <a:latin typeface="+mn-lt"/>
              </a:rPr>
              <a:t>K</a:t>
            </a:r>
            <a:r>
              <a:rPr lang="en-US" b="0" i="0" baseline="-25000" dirty="0">
                <a:effectLst/>
                <a:latin typeface="+mn-lt"/>
              </a:rPr>
              <a:t>11,a</a:t>
            </a:r>
            <a:r>
              <a:rPr lang="en-US" b="0" i="0" dirty="0">
                <a:effectLst/>
                <a:latin typeface="+mn-lt"/>
              </a:rPr>
              <a:t> is 0.77</a:t>
            </a:r>
            <a:r>
              <a:rPr lang="en-US" dirty="0">
                <a:latin typeface="+mn-lt"/>
              </a:rPr>
              <a:t> Eh</a:t>
            </a:r>
            <a:endParaRPr lang="en-US" b="0" i="0" dirty="0">
              <a:effectLst/>
              <a:latin typeface="+mn-lt"/>
            </a:endParaRPr>
          </a:p>
          <a:p>
            <a:pPr marL="0" indent="0">
              <a:buNone/>
            </a:pPr>
            <a:r>
              <a:rPr lang="en-US" b="0" i="0" dirty="0">
                <a:effectLst/>
                <a:latin typeface="+mn-lt"/>
              </a:rPr>
              <a:t>Self-interaction error is J</a:t>
            </a:r>
            <a:r>
              <a:rPr lang="en-US" b="0" i="0" baseline="-25000" dirty="0">
                <a:effectLst/>
                <a:latin typeface="+mn-lt"/>
              </a:rPr>
              <a:t>11,a</a:t>
            </a:r>
            <a:r>
              <a:rPr lang="en-US" b="0" i="0" dirty="0">
                <a:effectLst/>
                <a:latin typeface="+mn-lt"/>
              </a:rPr>
              <a:t> - K</a:t>
            </a:r>
            <a:r>
              <a:rPr lang="en-US" b="0" i="0" baseline="-25000" dirty="0">
                <a:effectLst/>
                <a:latin typeface="+mn-lt"/>
              </a:rPr>
              <a:t>11,a</a:t>
            </a:r>
            <a:r>
              <a:rPr lang="en-US" b="0" i="0" dirty="0">
                <a:effectLst/>
                <a:latin typeface="+mn-lt"/>
              </a:rPr>
              <a:t> = 0.000 Eh</a:t>
            </a:r>
          </a:p>
          <a:p>
            <a:r>
              <a:rPr lang="en-US" dirty="0">
                <a:latin typeface="+mn-lt"/>
              </a:rPr>
              <a:t>UKS(PBE)</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0.3</a:t>
            </a:r>
            <a:r>
              <a:rPr lang="en-US" altLang="zh-TW" b="0" i="0" dirty="0">
                <a:effectLst/>
                <a:latin typeface="+mn-lt"/>
              </a:rPr>
              <a:t>873</a:t>
            </a:r>
            <a:r>
              <a:rPr lang="en-US" b="0" i="0" dirty="0">
                <a:effectLst/>
                <a:latin typeface="+mn-lt"/>
              </a:rPr>
              <a:t> Eh</a:t>
            </a:r>
          </a:p>
          <a:p>
            <a:pPr marL="0" indent="0">
              <a:buNone/>
            </a:pPr>
            <a:r>
              <a:rPr lang="en-US" b="0" i="0" dirty="0" err="1">
                <a:effectLst/>
                <a:latin typeface="+mn-lt"/>
              </a:rPr>
              <a:t>E</a:t>
            </a:r>
            <a:r>
              <a:rPr lang="en-US" b="0" i="0" baseline="-25000" dirty="0" err="1">
                <a:effectLst/>
                <a:latin typeface="+mn-lt"/>
              </a:rPr>
              <a:t>xc</a:t>
            </a:r>
            <a:r>
              <a:rPr lang="en-US" b="0" i="0" dirty="0">
                <a:effectLst/>
                <a:latin typeface="+mn-lt"/>
              </a:rPr>
              <a:t> is -0.3</a:t>
            </a:r>
            <a:r>
              <a:rPr lang="en-US" altLang="zh-TW" b="0" i="0" dirty="0">
                <a:effectLst/>
                <a:latin typeface="+mn-lt"/>
              </a:rPr>
              <a:t>851 Eh</a:t>
            </a:r>
            <a:endParaRPr lang="en-US" b="0" i="0" dirty="0">
              <a:effectLst/>
              <a:latin typeface="+mn-lt"/>
            </a:endParaRPr>
          </a:p>
          <a:p>
            <a:pPr marL="0" indent="0">
              <a:buNone/>
            </a:pPr>
            <a:r>
              <a:rPr lang="en-US" b="0" i="0" dirty="0">
                <a:effectLst/>
                <a:latin typeface="+mn-lt"/>
              </a:rPr>
              <a:t>Self-interaction error is J - </a:t>
            </a:r>
            <a:r>
              <a:rPr lang="en-US" b="0" i="0" dirty="0" err="1">
                <a:effectLst/>
                <a:latin typeface="+mn-lt"/>
              </a:rPr>
              <a:t>E</a:t>
            </a:r>
            <a:r>
              <a:rPr lang="en-US" b="0" i="0" baseline="-25000" dirty="0" err="1">
                <a:effectLst/>
                <a:latin typeface="+mn-lt"/>
              </a:rPr>
              <a:t>xc</a:t>
            </a:r>
            <a:r>
              <a:rPr lang="en-US" b="0" i="0" dirty="0">
                <a:effectLst/>
                <a:latin typeface="+mn-lt"/>
              </a:rPr>
              <a:t> = 0.002</a:t>
            </a:r>
            <a:r>
              <a:rPr lang="en-US" altLang="zh-TW" b="0" i="0" dirty="0">
                <a:effectLst/>
                <a:latin typeface="+mn-lt"/>
              </a:rPr>
              <a:t>2</a:t>
            </a:r>
            <a:r>
              <a:rPr lang="en-US" b="0" i="0" dirty="0">
                <a:effectLst/>
                <a:latin typeface="+mn-lt"/>
              </a:rPr>
              <a:t> Eh</a:t>
            </a:r>
            <a:endParaRPr lang="en-US" dirty="0">
              <a:latin typeface="+mn-lt"/>
            </a:endParaRPr>
          </a:p>
        </p:txBody>
      </p:sp>
      <p:sp>
        <p:nvSpPr>
          <p:cNvPr id="4" name="投影片編號版面配置區 3">
            <a:extLst>
              <a:ext uri="{FF2B5EF4-FFF2-40B4-BE49-F238E27FC236}">
                <a16:creationId xmlns:a16="http://schemas.microsoft.com/office/drawing/2014/main" id="{F93F5E7C-40A9-4A8B-9853-66794881A0ED}"/>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spTree>
    <p:extLst>
      <p:ext uri="{BB962C8B-B14F-4D97-AF65-F5344CB8AC3E}">
        <p14:creationId xmlns:p14="http://schemas.microsoft.com/office/powerpoint/2010/main" val="3127908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 sum of the eigenvalues from the </a:t>
            </a:r>
            <a:r>
              <a:rPr lang="en-US" sz="2400" dirty="0" err="1"/>
              <a:t>Fock</a:t>
            </a:r>
            <a:r>
              <a:rPr lang="en-US" sz="2400" dirty="0"/>
              <a:t> operator is</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41152"/>
            <a:ext cx="4420844" cy="841248"/>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stretch>
            <a:fillRect/>
          </a:stretch>
        </p:blipFill>
        <p:spPr>
          <a:xfrm>
            <a:off x="488518" y="2543888"/>
            <a:ext cx="4600016" cy="841248"/>
          </a:xfrm>
          <a:prstGeom prst="rect">
            <a:avLst/>
          </a:prstGeom>
        </p:spPr>
      </p:pic>
      <p:sp>
        <p:nvSpPr>
          <p:cNvPr id="5" name="TextBox 4">
            <a:extLst>
              <a:ext uri="{FF2B5EF4-FFF2-40B4-BE49-F238E27FC236}">
                <a16:creationId xmlns:a16="http://schemas.microsoft.com/office/drawing/2014/main" id="{DEAB941D-132D-5656-6A02-986815E8CBCC}"/>
              </a:ext>
            </a:extLst>
          </p:cNvPr>
          <p:cNvSpPr txBox="1"/>
          <p:nvPr/>
        </p:nvSpPr>
        <p:spPr>
          <a:xfrm>
            <a:off x="390545" y="2082400"/>
            <a:ext cx="8296256" cy="461665"/>
          </a:xfrm>
          <a:prstGeom prst="rect">
            <a:avLst/>
          </a:prstGeom>
          <a:noFill/>
        </p:spPr>
        <p:txBody>
          <a:bodyPr wrap="square" rtlCol="0">
            <a:spAutoFit/>
          </a:bodyPr>
          <a:lstStyle/>
          <a:p>
            <a:pPr algn="just"/>
            <a:r>
              <a:rPr lang="en-US" sz="2400" dirty="0"/>
              <a:t>which is </a:t>
            </a:r>
            <a:r>
              <a:rPr lang="en-US" sz="2400" i="1" dirty="0"/>
              <a:t>not</a:t>
            </a:r>
            <a:r>
              <a:rPr lang="en-US" sz="2400" dirty="0"/>
              <a:t> the energy of the system</a:t>
            </a:r>
          </a:p>
        </p:txBody>
      </p:sp>
      <p:pic>
        <p:nvPicPr>
          <p:cNvPr id="6" name="Picture 5">
            <a:extLst>
              <a:ext uri="{FF2B5EF4-FFF2-40B4-BE49-F238E27FC236}">
                <a16:creationId xmlns:a16="http://schemas.microsoft.com/office/drawing/2014/main" id="{E2661B6A-BB46-98DC-FEFB-488B6567A7C8}"/>
              </a:ext>
            </a:extLst>
          </p:cNvPr>
          <p:cNvPicPr>
            <a:picLocks noChangeAspect="1"/>
          </p:cNvPicPr>
          <p:nvPr/>
        </p:nvPicPr>
        <p:blipFill>
          <a:blip r:embed="rId4"/>
          <a:stretch>
            <a:fillRect/>
          </a:stretch>
        </p:blipFill>
        <p:spPr>
          <a:xfrm>
            <a:off x="5838552" y="2543888"/>
            <a:ext cx="1396114"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989D5-79BE-D1DD-5C3A-8B3D5BAA29BF}"/>
                  </a:ext>
                </a:extLst>
              </p:cNvPr>
              <p:cNvSpPr txBox="1"/>
              <p:nvPr/>
            </p:nvSpPr>
            <p:spPr>
              <a:xfrm>
                <a:off x="5288014" y="2779934"/>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A39989D5-79BE-D1DD-5C3A-8B3D5BAA29BF}"/>
                  </a:ext>
                </a:extLst>
              </p:cNvPr>
              <p:cNvSpPr txBox="1">
                <a:spLocks noRot="1" noChangeAspect="1" noMove="1" noResize="1" noEditPoints="1" noAdjustHandles="1" noChangeArrowheads="1" noChangeShapeType="1" noTextEdit="1"/>
              </p:cNvSpPr>
              <p:nvPr/>
            </p:nvSpPr>
            <p:spPr>
              <a:xfrm>
                <a:off x="5288014" y="2779934"/>
                <a:ext cx="351058" cy="369332"/>
              </a:xfrm>
              <a:prstGeom prst="rect">
                <a:avLst/>
              </a:prstGeom>
              <a:blipFill>
                <a:blip r:embed="rId5"/>
                <a:stretch>
                  <a:fillRect l="-10345" r="-1034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7462424-B612-2574-42AC-16D897BBADD6}"/>
              </a:ext>
            </a:extLst>
          </p:cNvPr>
          <p:cNvSpPr txBox="1"/>
          <p:nvPr/>
        </p:nvSpPr>
        <p:spPr>
          <a:xfrm>
            <a:off x="390545" y="3429000"/>
            <a:ext cx="8296256" cy="461665"/>
          </a:xfrm>
          <a:prstGeom prst="rect">
            <a:avLst/>
          </a:prstGeom>
          <a:noFill/>
        </p:spPr>
        <p:txBody>
          <a:bodyPr wrap="square" rtlCol="0">
            <a:spAutoFit/>
          </a:bodyPr>
          <a:lstStyle/>
          <a:p>
            <a:pPr marL="342900" indent="-342900" algn="just">
              <a:buFont typeface="Wingdings" pitchFamily="2" charset="2"/>
              <a:buChar char="v"/>
            </a:pPr>
            <a:r>
              <a:rPr lang="en-US" sz="2400" dirty="0"/>
              <a:t>Because we double count 2e integrals</a:t>
            </a:r>
          </a:p>
        </p:txBody>
      </p:sp>
      <p:sp>
        <p:nvSpPr>
          <p:cNvPr id="12" name="TextBox 11">
            <a:extLst>
              <a:ext uri="{FF2B5EF4-FFF2-40B4-BE49-F238E27FC236}">
                <a16:creationId xmlns:a16="http://schemas.microsoft.com/office/drawing/2014/main" id="{301FB499-6DA0-C60F-7D1D-16CC2EDF9C40}"/>
              </a:ext>
            </a:extLst>
          </p:cNvPr>
          <p:cNvSpPr txBox="1"/>
          <p:nvPr/>
        </p:nvSpPr>
        <p:spPr>
          <a:xfrm>
            <a:off x="390545" y="3890665"/>
            <a:ext cx="8296256" cy="461665"/>
          </a:xfrm>
          <a:prstGeom prst="rect">
            <a:avLst/>
          </a:prstGeom>
          <a:noFill/>
        </p:spPr>
        <p:txBody>
          <a:bodyPr wrap="square" rtlCol="0">
            <a:spAutoFit/>
          </a:bodyPr>
          <a:lstStyle/>
          <a:p>
            <a:pPr algn="just"/>
            <a:r>
              <a:rPr lang="en-US" sz="2400" dirty="0"/>
              <a:t>Let’s consider a closed-shell Slater determinant</a:t>
            </a:r>
          </a:p>
        </p:txBody>
      </p:sp>
      <p:pic>
        <p:nvPicPr>
          <p:cNvPr id="13" name="Picture 12">
            <a:extLst>
              <a:ext uri="{FF2B5EF4-FFF2-40B4-BE49-F238E27FC236}">
                <a16:creationId xmlns:a16="http://schemas.microsoft.com/office/drawing/2014/main" id="{AF90B0A3-06F8-243C-510C-4ABB60D7CD40}"/>
              </a:ext>
            </a:extLst>
          </p:cNvPr>
          <p:cNvPicPr>
            <a:picLocks noChangeAspect="1"/>
          </p:cNvPicPr>
          <p:nvPr/>
        </p:nvPicPr>
        <p:blipFill>
          <a:blip r:embed="rId6"/>
          <a:stretch>
            <a:fillRect/>
          </a:stretch>
        </p:blipFill>
        <p:spPr>
          <a:xfrm>
            <a:off x="488518" y="4352330"/>
            <a:ext cx="8017466" cy="438912"/>
          </a:xfrm>
          <a:prstGeom prst="rect">
            <a:avLst/>
          </a:prstGeom>
        </p:spPr>
      </p:pic>
      <p:sp>
        <p:nvSpPr>
          <p:cNvPr id="17" name="TextBox 16">
            <a:extLst>
              <a:ext uri="{FF2B5EF4-FFF2-40B4-BE49-F238E27FC236}">
                <a16:creationId xmlns:a16="http://schemas.microsoft.com/office/drawing/2014/main" id="{21F3E5B5-7574-53A3-A011-281B52AD6526}"/>
              </a:ext>
            </a:extLst>
          </p:cNvPr>
          <p:cNvSpPr txBox="1"/>
          <p:nvPr/>
        </p:nvSpPr>
        <p:spPr>
          <a:xfrm>
            <a:off x="390545" y="4813995"/>
            <a:ext cx="8296256" cy="461665"/>
          </a:xfrm>
          <a:prstGeom prst="rect">
            <a:avLst/>
          </a:prstGeom>
          <a:noFill/>
        </p:spPr>
        <p:txBody>
          <a:bodyPr wrap="square" rtlCol="0">
            <a:spAutoFit/>
          </a:bodyPr>
          <a:lstStyle/>
          <a:p>
            <a:pPr algn="just"/>
            <a:r>
              <a:rPr lang="en-US" sz="2400" dirty="0"/>
              <a:t>The corresponding HF equation is</a:t>
            </a:r>
          </a:p>
        </p:txBody>
      </p:sp>
      <p:pic>
        <p:nvPicPr>
          <p:cNvPr id="18" name="Picture 17">
            <a:extLst>
              <a:ext uri="{FF2B5EF4-FFF2-40B4-BE49-F238E27FC236}">
                <a16:creationId xmlns:a16="http://schemas.microsoft.com/office/drawing/2014/main" id="{2A3AA45E-4B1F-32E2-3AF5-A814B5B85F54}"/>
              </a:ext>
            </a:extLst>
          </p:cNvPr>
          <p:cNvPicPr>
            <a:picLocks noChangeAspect="1"/>
          </p:cNvPicPr>
          <p:nvPr/>
        </p:nvPicPr>
        <p:blipFill>
          <a:blip r:embed="rId7"/>
          <a:stretch>
            <a:fillRect/>
          </a:stretch>
        </p:blipFill>
        <p:spPr>
          <a:xfrm>
            <a:off x="488519" y="5298413"/>
            <a:ext cx="4192057" cy="438912"/>
          </a:xfrm>
          <a:prstGeom prst="rect">
            <a:avLst/>
          </a:prstGeom>
        </p:spPr>
      </p:pic>
    </p:spTree>
    <p:extLst>
      <p:ext uri="{BB962C8B-B14F-4D97-AF65-F5344CB8AC3E}">
        <p14:creationId xmlns:p14="http://schemas.microsoft.com/office/powerpoint/2010/main" val="801694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2127031"/>
            <a:ext cx="8296256" cy="461665"/>
          </a:xfrm>
          <a:prstGeom prst="rect">
            <a:avLst/>
          </a:prstGeom>
          <a:noFill/>
        </p:spPr>
        <p:txBody>
          <a:bodyPr wrap="square" rtlCol="0">
            <a:spAutoFit/>
          </a:bodyPr>
          <a:lstStyle/>
          <a:p>
            <a:pPr algn="just"/>
            <a:r>
              <a:rPr lang="en-US" sz="2400" dirty="0"/>
              <a:t>Expand the integrand by the definition of the </a:t>
            </a:r>
            <a:r>
              <a:rPr lang="en-US" sz="2400" dirty="0" err="1"/>
              <a:t>Fock</a:t>
            </a:r>
            <a:r>
              <a:rPr lang="en-US" sz="2400" dirty="0"/>
              <a:t> operator</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2610397"/>
            <a:ext cx="7955279" cy="17373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F779B81-B315-88EE-0CDF-33E5DF05EFE0}"/>
                  </a:ext>
                </a:extLst>
              </p:cNvPr>
              <p:cNvSpPr txBox="1"/>
              <p:nvPr/>
            </p:nvSpPr>
            <p:spPr>
              <a:xfrm>
                <a:off x="390544" y="779664"/>
                <a:ext cx="8296256" cy="461665"/>
              </a:xfrm>
              <a:prstGeom prst="rect">
                <a:avLst/>
              </a:prstGeom>
              <a:noFill/>
            </p:spPr>
            <p:txBody>
              <a:bodyPr wrap="square" rtlCol="0">
                <a:spAutoFit/>
              </a:bodyPr>
              <a:lstStyle/>
              <a:p>
                <a:pPr algn="just"/>
                <a:r>
                  <a:rPr lang="en-US" sz="2400" dirty="0"/>
                  <a:t>Multiplying on the left by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𝛼</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e>
                    </m:d>
                  </m:oMath>
                </a14:m>
                <a:r>
                  <a:rPr lang="en-US" sz="2400" dirty="0">
                    <a:latin typeface=""/>
                  </a:rPr>
                  <a:t> and integrating over spin</a:t>
                </a:r>
              </a:p>
            </p:txBody>
          </p:sp>
        </mc:Choice>
        <mc:Fallback xmlns="">
          <p:sp>
            <p:nvSpPr>
              <p:cNvPr id="12" name="TextBox 11">
                <a:extLst>
                  <a:ext uri="{FF2B5EF4-FFF2-40B4-BE49-F238E27FC236}">
                    <a16:creationId xmlns:a16="http://schemas.microsoft.com/office/drawing/2014/main" id="{BF779B81-B315-88EE-0CDF-33E5DF05EFE0}"/>
                  </a:ext>
                </a:extLst>
              </p:cNvPr>
              <p:cNvSpPr txBox="1">
                <a:spLocks noRot="1" noChangeAspect="1" noMove="1" noResize="1" noEditPoints="1" noAdjustHandles="1" noChangeArrowheads="1" noChangeShapeType="1" noTextEdit="1"/>
              </p:cNvSpPr>
              <p:nvPr/>
            </p:nvSpPr>
            <p:spPr>
              <a:xfrm>
                <a:off x="390544" y="779664"/>
                <a:ext cx="8296256" cy="461665"/>
              </a:xfrm>
              <a:prstGeom prst="rect">
                <a:avLst/>
              </a:prstGeom>
              <a:blipFill>
                <a:blip r:embed="rId3"/>
                <a:stretch>
                  <a:fillRect l="-1070" t="-10811" b="-2702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03111FE-65B9-7027-CC46-9FFB87733FA8}"/>
              </a:ext>
            </a:extLst>
          </p:cNvPr>
          <p:cNvPicPr>
            <a:picLocks noChangeAspect="1"/>
          </p:cNvPicPr>
          <p:nvPr/>
        </p:nvPicPr>
        <p:blipFill>
          <a:blip r:embed="rId4"/>
          <a:stretch>
            <a:fillRect/>
          </a:stretch>
        </p:blipFill>
        <p:spPr>
          <a:xfrm>
            <a:off x="488518" y="1264082"/>
            <a:ext cx="5380485" cy="841248"/>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57B0055-53B3-2876-1EEC-C2445003E6B5}"/>
                  </a:ext>
                </a:extLst>
              </p:cNvPr>
              <p:cNvSpPr txBox="1"/>
              <p:nvPr/>
            </p:nvSpPr>
            <p:spPr>
              <a:xfrm>
                <a:off x="390545" y="4369458"/>
                <a:ext cx="8296256" cy="2318199"/>
              </a:xfrm>
              <a:prstGeom prst="rect">
                <a:avLst/>
              </a:prstGeom>
              <a:noFill/>
            </p:spPr>
            <p:txBody>
              <a:bodyPr wrap="square" rtlCol="0">
                <a:spAutoFit/>
              </a:bodyPr>
              <a:lstStyle/>
              <a:p>
                <a:pPr marL="457200" indent="-457200" algn="just">
                  <a:buFont typeface="Arial" panose="020B0604020202020204" pitchFamily="34" charset="0"/>
                  <a:buChar char="•"/>
                </a:pPr>
                <a:r>
                  <a:rPr lang="en-US" sz="2400" dirty="0"/>
                  <a:t>The coulomb and exchange operators can be combined using the permutation operator,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12</m:t>
                        </m:r>
                      </m:sub>
                    </m:sSub>
                  </m:oMath>
                </a14:m>
                <a:endParaRPr lang="en-US" sz="2400" dirty="0"/>
              </a:p>
              <a:p>
                <a:pPr marL="457200" indent="-457200" algn="just">
                  <a:buFont typeface="Arial" panose="020B0604020202020204" pitchFamily="34" charset="0"/>
                  <a:buChar char="•"/>
                </a:pPr>
                <a:r>
                  <a:rPr lang="en-US" sz="2400" dirty="0"/>
                  <a:t>The mean-field,					         , sums over all other electrons </a:t>
                </a:r>
                <a:r>
                  <a:rPr lang="en-US" sz="2400" i="1" dirty="0"/>
                  <a:t>c</a:t>
                </a:r>
                <a:r>
                  <a:rPr lang="en-US" sz="2400" dirty="0"/>
                  <a:t>, each smears in the phase space </a:t>
                </a:r>
                <a14:m>
                  <m:oMath xmlns:m="http://schemas.openxmlformats.org/officeDocument/2006/math">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oMath>
                </a14:m>
                <a:r>
                  <a:rPr lang="en-US" sz="2400" dirty="0"/>
                  <a:t>. </a:t>
                </a:r>
                <a:r>
                  <a:rPr lang="en-US" sz="2400" i="1" dirty="0"/>
                  <a:t>The phase space contains both the spatial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𝑟</m:t>
                        </m:r>
                      </m:e>
                      <m:sub>
                        <m:r>
                          <a:rPr lang="en-US" sz="2400" i="1">
                            <a:latin typeface="Cambria Math" panose="02040503050406030204" pitchFamily="18" charset="0"/>
                          </a:rPr>
                          <m:t>2</m:t>
                        </m:r>
                      </m:sub>
                    </m:sSub>
                  </m:oMath>
                </a14:m>
                <a:r>
                  <a:rPr lang="en-US" sz="2400" i="1" dirty="0"/>
                  <a:t>) and the spin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2</m:t>
                        </m:r>
                      </m:sub>
                    </m:sSub>
                  </m:oMath>
                </a14:m>
                <a:r>
                  <a:rPr lang="en-US" sz="2400" i="1" dirty="0"/>
                  <a:t>) parts.</a:t>
                </a:r>
              </a:p>
            </p:txBody>
          </p:sp>
        </mc:Choice>
        <mc:Fallback xmlns="">
          <p:sp>
            <p:nvSpPr>
              <p:cNvPr id="18" name="TextBox 17">
                <a:extLst>
                  <a:ext uri="{FF2B5EF4-FFF2-40B4-BE49-F238E27FC236}">
                    <a16:creationId xmlns:a16="http://schemas.microsoft.com/office/drawing/2014/main" id="{157B0055-53B3-2876-1EEC-C2445003E6B5}"/>
                  </a:ext>
                </a:extLst>
              </p:cNvPr>
              <p:cNvSpPr txBox="1">
                <a:spLocks noRot="1" noChangeAspect="1" noMove="1" noResize="1" noEditPoints="1" noAdjustHandles="1" noChangeArrowheads="1" noChangeShapeType="1" noTextEdit="1"/>
              </p:cNvSpPr>
              <p:nvPr/>
            </p:nvSpPr>
            <p:spPr>
              <a:xfrm>
                <a:off x="390545" y="4369458"/>
                <a:ext cx="8296256" cy="2318199"/>
              </a:xfrm>
              <a:prstGeom prst="rect">
                <a:avLst/>
              </a:prstGeom>
              <a:blipFill>
                <a:blip r:embed="rId5"/>
                <a:stretch>
                  <a:fillRect l="-917" t="-2186" r="-1223" b="-49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0030E09-B01A-B308-7569-35F05FB2E397}"/>
              </a:ext>
            </a:extLst>
          </p:cNvPr>
          <p:cNvPicPr>
            <a:picLocks noChangeAspect="1"/>
          </p:cNvPicPr>
          <p:nvPr/>
        </p:nvPicPr>
        <p:blipFill>
          <a:blip r:embed="rId6"/>
          <a:stretch>
            <a:fillRect/>
          </a:stretch>
        </p:blipFill>
        <p:spPr>
          <a:xfrm>
            <a:off x="3178760" y="5117730"/>
            <a:ext cx="4262270" cy="476188"/>
          </a:xfrm>
          <a:prstGeom prst="rect">
            <a:avLst/>
          </a:prstGeom>
        </p:spPr>
      </p:pic>
    </p:spTree>
    <p:extLst>
      <p:ext uri="{BB962C8B-B14F-4D97-AF65-F5344CB8AC3E}">
        <p14:creationId xmlns:p14="http://schemas.microsoft.com/office/powerpoint/2010/main" val="2545376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Expand and group the 2e integrals by spin coordinates</a:t>
            </a:r>
          </a:p>
        </p:txBody>
      </p:sp>
      <p:pic>
        <p:nvPicPr>
          <p:cNvPr id="11" name="Picture 10">
            <a:extLst>
              <a:ext uri="{FF2B5EF4-FFF2-40B4-BE49-F238E27FC236}">
                <a16:creationId xmlns:a16="http://schemas.microsoft.com/office/drawing/2014/main" id="{B691D650-B2CE-2B0A-3CE9-A668C44CC575}"/>
              </a:ext>
            </a:extLst>
          </p:cNvPr>
          <p:cNvPicPr>
            <a:picLocks noChangeAspect="1"/>
          </p:cNvPicPr>
          <p:nvPr/>
        </p:nvPicPr>
        <p:blipFill>
          <a:blip r:embed="rId2"/>
          <a:stretch>
            <a:fillRect/>
          </a:stretch>
        </p:blipFill>
        <p:spPr>
          <a:xfrm>
            <a:off x="558246" y="1241329"/>
            <a:ext cx="8128554" cy="3440738"/>
          </a:xfrm>
          <a:prstGeom prst="rect">
            <a:avLst/>
          </a:prstGeom>
        </p:spPr>
      </p:pic>
      <p:cxnSp>
        <p:nvCxnSpPr>
          <p:cNvPr id="5" name="Straight Connector 4">
            <a:extLst>
              <a:ext uri="{FF2B5EF4-FFF2-40B4-BE49-F238E27FC236}">
                <a16:creationId xmlns:a16="http://schemas.microsoft.com/office/drawing/2014/main" id="{65042954-7809-E454-B419-568A2FA20D92}"/>
              </a:ext>
            </a:extLst>
          </p:cNvPr>
          <p:cNvCxnSpPr>
            <a:cxnSpLocks/>
          </p:cNvCxnSpPr>
          <p:nvPr/>
        </p:nvCxnSpPr>
        <p:spPr>
          <a:xfrm>
            <a:off x="4343400" y="2231571"/>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C0CCCE-5D3B-0D75-0939-1FA3987C59BD}"/>
              </a:ext>
            </a:extLst>
          </p:cNvPr>
          <p:cNvCxnSpPr>
            <a:cxnSpLocks/>
          </p:cNvCxnSpPr>
          <p:nvPr/>
        </p:nvCxnSpPr>
        <p:spPr>
          <a:xfrm>
            <a:off x="4256314" y="2993572"/>
            <a:ext cx="141514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987BE1-15A7-2B75-AF8A-F5A3098F6EA4}"/>
              </a:ext>
            </a:extLst>
          </p:cNvPr>
          <p:cNvCxnSpPr>
            <a:cxnSpLocks/>
          </p:cNvCxnSpPr>
          <p:nvPr/>
        </p:nvCxnSpPr>
        <p:spPr>
          <a:xfrm>
            <a:off x="4147457" y="3744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0B917E-B569-A544-33F2-7B657B9D318D}"/>
              </a:ext>
            </a:extLst>
          </p:cNvPr>
          <p:cNvCxnSpPr>
            <a:cxnSpLocks/>
          </p:cNvCxnSpPr>
          <p:nvPr/>
        </p:nvCxnSpPr>
        <p:spPr>
          <a:xfrm>
            <a:off x="4147457" y="4506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0F2A38-271F-67CE-9634-B8145D648D31}"/>
              </a:ext>
            </a:extLst>
          </p:cNvPr>
          <p:cNvCxnSpPr>
            <a:cxnSpLocks/>
          </p:cNvCxnSpPr>
          <p:nvPr/>
        </p:nvCxnSpPr>
        <p:spPr>
          <a:xfrm>
            <a:off x="6085114" y="2231571"/>
            <a:ext cx="12409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433F26-AE86-97BA-9DB9-F8AA11AF8CB2}"/>
              </a:ext>
            </a:extLst>
          </p:cNvPr>
          <p:cNvCxnSpPr>
            <a:cxnSpLocks/>
          </p:cNvCxnSpPr>
          <p:nvPr/>
        </p:nvCxnSpPr>
        <p:spPr>
          <a:xfrm>
            <a:off x="6085114" y="2993572"/>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0FD6BB-0AB5-7DAB-F663-A3A0BA2D1C4B}"/>
              </a:ext>
            </a:extLst>
          </p:cNvPr>
          <p:cNvCxnSpPr>
            <a:cxnSpLocks/>
          </p:cNvCxnSpPr>
          <p:nvPr/>
        </p:nvCxnSpPr>
        <p:spPr>
          <a:xfrm flipH="1">
            <a:off x="7130142" y="3744687"/>
            <a:ext cx="1164772" cy="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74F982-69DD-2F0B-B55F-63A28D17DA63}"/>
              </a:ext>
            </a:extLst>
          </p:cNvPr>
          <p:cNvCxnSpPr>
            <a:cxnSpLocks/>
          </p:cNvCxnSpPr>
          <p:nvPr/>
        </p:nvCxnSpPr>
        <p:spPr>
          <a:xfrm flipH="1">
            <a:off x="7130142" y="4506686"/>
            <a:ext cx="1164772"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FD5F34E-7F37-C09D-0374-51A3267EAEE5}"/>
              </a:ext>
            </a:extLst>
          </p:cNvPr>
          <p:cNvSpPr txBox="1"/>
          <p:nvPr/>
        </p:nvSpPr>
        <p:spPr>
          <a:xfrm>
            <a:off x="390544" y="4677377"/>
            <a:ext cx="8296256" cy="461665"/>
          </a:xfrm>
          <a:prstGeom prst="rect">
            <a:avLst/>
          </a:prstGeom>
          <a:noFill/>
        </p:spPr>
        <p:txBody>
          <a:bodyPr wrap="square" rtlCol="0">
            <a:spAutoFit/>
          </a:bodyPr>
          <a:lstStyle/>
          <a:p>
            <a:pPr algn="just"/>
            <a:r>
              <a:rPr lang="en-US" sz="2400" dirty="0"/>
              <a:t>Thus there is only half as much exchange interaction</a:t>
            </a:r>
          </a:p>
        </p:txBody>
      </p:sp>
      <p:pic>
        <p:nvPicPr>
          <p:cNvPr id="31" name="Picture 30">
            <a:extLst>
              <a:ext uri="{FF2B5EF4-FFF2-40B4-BE49-F238E27FC236}">
                <a16:creationId xmlns:a16="http://schemas.microsoft.com/office/drawing/2014/main" id="{CA5880B9-A942-E666-9851-6FA24CEF8F15}"/>
              </a:ext>
            </a:extLst>
          </p:cNvPr>
          <p:cNvPicPr>
            <a:picLocks noChangeAspect="1"/>
          </p:cNvPicPr>
          <p:nvPr/>
        </p:nvPicPr>
        <p:blipFill>
          <a:blip r:embed="rId3"/>
          <a:stretch>
            <a:fillRect/>
          </a:stretch>
        </p:blipFill>
        <p:spPr>
          <a:xfrm>
            <a:off x="558246" y="5117270"/>
            <a:ext cx="7447036" cy="1737360"/>
          </a:xfrm>
          <a:prstGeom prst="rect">
            <a:avLst/>
          </a:prstGeom>
        </p:spPr>
      </p:pic>
    </p:spTree>
    <p:extLst>
      <p:ext uri="{BB962C8B-B14F-4D97-AF65-F5344CB8AC3E}">
        <p14:creationId xmlns:p14="http://schemas.microsoft.com/office/powerpoint/2010/main" val="919438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The close-shell </a:t>
            </a:r>
            <a:r>
              <a:rPr lang="en-US" sz="2400" dirty="0" err="1"/>
              <a:t>Fock</a:t>
            </a:r>
            <a:r>
              <a:rPr lang="en-US" sz="2400" dirty="0"/>
              <a:t> operator that considers spin orthonormality is thus</a:t>
            </a:r>
          </a:p>
        </p:txBody>
      </p:sp>
      <p:pic>
        <p:nvPicPr>
          <p:cNvPr id="3" name="Picture 2">
            <a:extLst>
              <a:ext uri="{FF2B5EF4-FFF2-40B4-BE49-F238E27FC236}">
                <a16:creationId xmlns:a16="http://schemas.microsoft.com/office/drawing/2014/main" id="{662CB2C0-898C-EAE2-598F-3AE0BE136179}"/>
              </a:ext>
            </a:extLst>
          </p:cNvPr>
          <p:cNvPicPr>
            <a:picLocks noChangeAspect="1"/>
          </p:cNvPicPr>
          <p:nvPr/>
        </p:nvPicPr>
        <p:blipFill>
          <a:blip r:embed="rId2"/>
          <a:stretch>
            <a:fillRect/>
          </a:stretch>
        </p:blipFill>
        <p:spPr>
          <a:xfrm>
            <a:off x="558246" y="1610661"/>
            <a:ext cx="6655208" cy="841248"/>
          </a:xfrm>
          <a:prstGeom prst="rect">
            <a:avLst/>
          </a:prstGeom>
        </p:spPr>
      </p:pic>
      <p:pic>
        <p:nvPicPr>
          <p:cNvPr id="4" name="Picture 3">
            <a:extLst>
              <a:ext uri="{FF2B5EF4-FFF2-40B4-BE49-F238E27FC236}">
                <a16:creationId xmlns:a16="http://schemas.microsoft.com/office/drawing/2014/main" id="{8179ABCE-BC66-8765-4B83-1C3DD217A2AB}"/>
              </a:ext>
            </a:extLst>
          </p:cNvPr>
          <p:cNvPicPr>
            <a:picLocks noChangeAspect="1"/>
          </p:cNvPicPr>
          <p:nvPr/>
        </p:nvPicPr>
        <p:blipFill>
          <a:blip r:embed="rId3"/>
          <a:stretch>
            <a:fillRect/>
          </a:stretch>
        </p:blipFill>
        <p:spPr>
          <a:xfrm>
            <a:off x="872435" y="2456444"/>
            <a:ext cx="4357476"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F45FEC-092C-8E0A-8D76-3A78CC5F5685}"/>
                  </a:ext>
                </a:extLst>
              </p:cNvPr>
              <p:cNvSpPr txBox="1"/>
              <p:nvPr/>
            </p:nvSpPr>
            <p:spPr>
              <a:xfrm>
                <a:off x="558246" y="2692402"/>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3CF45FEC-092C-8E0A-8D76-3A78CC5F5685}"/>
                  </a:ext>
                </a:extLst>
              </p:cNvPr>
              <p:cNvSpPr txBox="1">
                <a:spLocks noRot="1" noChangeAspect="1" noMove="1" noResize="1" noEditPoints="1" noAdjustHandles="1" noChangeArrowheads="1" noChangeShapeType="1" noTextEdit="1"/>
              </p:cNvSpPr>
              <p:nvPr/>
            </p:nvSpPr>
            <p:spPr>
              <a:xfrm>
                <a:off x="558246" y="2692402"/>
                <a:ext cx="314189" cy="369332"/>
              </a:xfrm>
              <a:prstGeom prst="rect">
                <a:avLst/>
              </a:prstGeom>
              <a:blipFill>
                <a:blip r:embed="rId4"/>
                <a:stretch>
                  <a:fillRect l="-16000" r="-12000" b="-344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A18AC9E-7329-32B2-5144-90F23E119DF9}"/>
              </a:ext>
            </a:extLst>
          </p:cNvPr>
          <p:cNvSpPr txBox="1"/>
          <p:nvPr/>
        </p:nvSpPr>
        <p:spPr>
          <a:xfrm>
            <a:off x="390544" y="3285473"/>
            <a:ext cx="8296256" cy="461665"/>
          </a:xfrm>
          <a:prstGeom prst="rect">
            <a:avLst/>
          </a:prstGeom>
          <a:noFill/>
        </p:spPr>
        <p:txBody>
          <a:bodyPr wrap="square" rtlCol="0">
            <a:spAutoFit/>
          </a:bodyPr>
          <a:lstStyle/>
          <a:p>
            <a:pPr algn="just"/>
            <a:r>
              <a:rPr lang="en-US" sz="2400" dirty="0"/>
              <a:t>And the corresponding energy of the system is</a:t>
            </a:r>
          </a:p>
        </p:txBody>
      </p:sp>
      <p:pic>
        <p:nvPicPr>
          <p:cNvPr id="18" name="Picture 17">
            <a:extLst>
              <a:ext uri="{FF2B5EF4-FFF2-40B4-BE49-F238E27FC236}">
                <a16:creationId xmlns:a16="http://schemas.microsoft.com/office/drawing/2014/main" id="{0D3B55D2-7C03-B89E-E7CE-EE37BC28A3BA}"/>
              </a:ext>
            </a:extLst>
          </p:cNvPr>
          <p:cNvPicPr>
            <a:picLocks noChangeAspect="1"/>
          </p:cNvPicPr>
          <p:nvPr/>
        </p:nvPicPr>
        <p:blipFill>
          <a:blip r:embed="rId5"/>
          <a:stretch>
            <a:fillRect/>
          </a:stretch>
        </p:blipFill>
        <p:spPr>
          <a:xfrm>
            <a:off x="558246" y="3819745"/>
            <a:ext cx="8128554" cy="142759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5222E7-F79D-5EF8-A46B-F5714E5AA2F1}"/>
                  </a:ext>
                </a:extLst>
              </p:cNvPr>
              <p:cNvSpPr txBox="1"/>
              <p:nvPr/>
            </p:nvSpPr>
            <p:spPr>
              <a:xfrm>
                <a:off x="390544" y="5247339"/>
                <a:ext cx="8296256" cy="461665"/>
              </a:xfrm>
              <a:prstGeom prst="rect">
                <a:avLst/>
              </a:prstGeom>
              <a:noFill/>
            </p:spPr>
            <p:txBody>
              <a:bodyPr wrap="square" rtlCol="0">
                <a:spAutoFit/>
              </a:bodyPr>
              <a:lstStyle/>
              <a:p>
                <a:pPr algn="just"/>
                <a:r>
                  <a:rPr lang="en-US" sz="2400" dirty="0"/>
                  <a:t>where </a:t>
                </a:r>
                <a14:m>
                  <m:oMath xmlns:m="http://schemas.openxmlformats.org/officeDocument/2006/math">
                    <m:d>
                      <m:dPr>
                        <m:ctrlPr>
                          <a:rPr lang="en-US" sz="2400" i="1" smtClean="0">
                            <a:latin typeface="Cambria Math" panose="02040503050406030204" pitchFamily="18" charset="0"/>
                          </a:rPr>
                        </m:ctrlPr>
                      </m:dPr>
                      <m:e/>
                      <m:e/>
                    </m:d>
                  </m:oMath>
                </a14:m>
                <a:r>
                  <a:rPr lang="en-US" sz="2400" dirty="0"/>
                  <a:t> means integrate over </a:t>
                </a:r>
                <a:r>
                  <a:rPr lang="en-US" sz="2400" i="1" dirty="0"/>
                  <a:t>spatial orbitals</a:t>
                </a:r>
                <a:r>
                  <a:rPr lang="en-US" sz="2400" dirty="0"/>
                  <a:t>.</a:t>
                </a:r>
              </a:p>
            </p:txBody>
          </p:sp>
        </mc:Choice>
        <mc:Fallback xmlns="">
          <p:sp>
            <p:nvSpPr>
              <p:cNvPr id="19" name="TextBox 18">
                <a:extLst>
                  <a:ext uri="{FF2B5EF4-FFF2-40B4-BE49-F238E27FC236}">
                    <a16:creationId xmlns:a16="http://schemas.microsoft.com/office/drawing/2014/main" id="{AB5222E7-F79D-5EF8-A46B-F5714E5AA2F1}"/>
                  </a:ext>
                </a:extLst>
              </p:cNvPr>
              <p:cNvSpPr txBox="1">
                <a:spLocks noRot="1" noChangeAspect="1" noMove="1" noResize="1" noEditPoints="1" noAdjustHandles="1" noChangeArrowheads="1" noChangeShapeType="1" noTextEdit="1"/>
              </p:cNvSpPr>
              <p:nvPr/>
            </p:nvSpPr>
            <p:spPr>
              <a:xfrm>
                <a:off x="390544" y="5247339"/>
                <a:ext cx="8296256" cy="461665"/>
              </a:xfrm>
              <a:prstGeom prst="rect">
                <a:avLst/>
              </a:prstGeom>
              <a:blipFill>
                <a:blip r:embed="rId6"/>
                <a:stretch>
                  <a:fillRect l="-1070" t="-10811" b="-27027"/>
                </a:stretch>
              </a:blipFill>
            </p:spPr>
            <p:txBody>
              <a:bodyPr/>
              <a:lstStyle/>
              <a:p>
                <a:r>
                  <a:rPr lang="en-US">
                    <a:noFill/>
                  </a:rPr>
                  <a:t> </a:t>
                </a:r>
              </a:p>
            </p:txBody>
          </p:sp>
        </mc:Fallback>
      </mc:AlternateContent>
    </p:spTree>
    <p:extLst>
      <p:ext uri="{BB962C8B-B14F-4D97-AF65-F5344CB8AC3E}">
        <p14:creationId xmlns:p14="http://schemas.microsoft.com/office/powerpoint/2010/main" val="179824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2976520"/>
              </a:xfrm>
              <a:prstGeom prst="rect">
                <a:avLst/>
              </a:prstGeom>
              <a:noFill/>
            </p:spPr>
            <p:txBody>
              <a:bodyPr wrap="square" rtlCol="0">
                <a:spAutoFit/>
              </a:bodyPr>
              <a:lstStyle/>
              <a:p>
                <a:pPr algn="just"/>
                <a:r>
                  <a:rPr lang="en-US" sz="2400" dirty="0"/>
                  <a:t>Intuitively, two electrons each with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plus one coulombic repulsion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oMath>
                </a14:m>
                <a:r>
                  <a:rPr lang="en-US" sz="2400" dirty="0"/>
                  <a:t>.</a:t>
                </a:r>
              </a:p>
              <a:p>
                <a:pPr algn="just"/>
                <a:r>
                  <a:rPr lang="en-US" sz="2400" dirty="0"/>
                  <a:t>By the HF equation, </a:t>
                </a:r>
              </a:p>
              <a:p>
                <a:pPr algn="just"/>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𝑎𝑎</m:t>
                              </m:r>
                            </m:sub>
                          </m:sSub>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𝑏</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2</m:t>
                                  </m:r>
                                  <m:r>
                                    <a:rPr lang="en-US" sz="2400" i="1">
                                      <a:latin typeface="Cambria Math" panose="02040503050406030204" pitchFamily="18" charset="0"/>
                                    </a:rPr>
                                    <m:t>𝐽</m:t>
                                  </m:r>
                                </m:e>
                                <m:sub>
                                  <m:r>
                                    <a:rPr lang="en-US" sz="2400" i="1">
                                      <a:latin typeface="Cambria Math" panose="02040503050406030204" pitchFamily="18" charset="0"/>
                                    </a:rPr>
                                    <m:t>𝑎𝑏</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𝑎𝑏</m:t>
                                  </m:r>
                                </m:sub>
                              </m:sSub>
                            </m:e>
                          </m:nary>
                        </m:e>
                      </m:nary>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𝐽</m:t>
                          </m:r>
                        </m:e>
                        <m:sub>
                          <m:r>
                            <a:rPr lang="en-US" sz="2400" b="0" i="1" smtClean="0">
                              <a:latin typeface="Cambria Math" panose="02040503050406030204" pitchFamily="18" charset="0"/>
                              <a:ea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𝐾</m:t>
                          </m:r>
                        </m:e>
                        <m:sub>
                          <m:r>
                            <a:rPr lang="en-US" sz="2400" b="0" i="1" smtClean="0">
                              <a:latin typeface="Cambria Math" panose="02040503050406030204" pitchFamily="18" charset="0"/>
                              <a:ea typeface="Cambria Math" panose="02040503050406030204" pitchFamily="18" charset="0"/>
                            </a:rPr>
                            <m:t>11</m:t>
                          </m:r>
                        </m:sub>
                      </m:sSub>
                    </m:oMath>
                  </m:oMathPara>
                </a14:m>
                <a:endParaRPr lang="en-US" sz="2400" dirty="0"/>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2976520"/>
              </a:xfrm>
              <a:prstGeom prst="rect">
                <a:avLst/>
              </a:prstGeom>
              <a:blipFill>
                <a:blip r:embed="rId2"/>
                <a:stretch>
                  <a:fillRect l="-1070" t="-1702" r="-1223" b="-4723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16530E-6F48-1D92-439A-8DD541F98346}"/>
              </a:ext>
            </a:extLst>
          </p:cNvPr>
          <p:cNvPicPr>
            <a:picLocks noChangeAspect="1"/>
          </p:cNvPicPr>
          <p:nvPr/>
        </p:nvPicPr>
        <p:blipFill>
          <a:blip r:embed="rId3"/>
          <a:stretch>
            <a:fillRect/>
          </a:stretch>
        </p:blipFill>
        <p:spPr>
          <a:xfrm>
            <a:off x="558246" y="1436263"/>
            <a:ext cx="2786050" cy="1124712"/>
          </a:xfrm>
          <a:prstGeom prst="rect">
            <a:avLst/>
          </a:prstGeom>
        </p:spPr>
      </p:pic>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4"/>
          <a:stretch>
            <a:fillRect/>
          </a:stretch>
        </p:blipFill>
        <p:spPr>
          <a:xfrm>
            <a:off x="4092624" y="2120927"/>
            <a:ext cx="2700997" cy="438912"/>
          </a:xfrm>
          <a:prstGeom prst="rect">
            <a:avLst/>
          </a:prstGeom>
        </p:spPr>
      </p:pic>
    </p:spTree>
    <p:extLst>
      <p:ext uri="{BB962C8B-B14F-4D97-AF65-F5344CB8AC3E}">
        <p14:creationId xmlns:p14="http://schemas.microsoft.com/office/powerpoint/2010/main" val="3075056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orbital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1200329"/>
              </a:xfrm>
              <a:prstGeom prst="rect">
                <a:avLst/>
              </a:prstGeom>
              <a:noFill/>
            </p:spPr>
            <p:txBody>
              <a:bodyPr wrap="square" rtlCol="0">
                <a:spAutoFit/>
              </a:bodyPr>
              <a:lstStyle/>
              <a:p>
                <a:pPr algn="just"/>
                <a:r>
                  <a:rPr lang="en-US" sz="2400" dirty="0"/>
                  <a:t>When we evaluate the orbital energies, we only need to consider it’s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and a coulomb interaction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𝐽</m:t>
                        </m:r>
                      </m:e>
                      <m:sub>
                        <m:r>
                          <a:rPr lang="en-US" sz="2400" i="1">
                            <a:latin typeface="Cambria Math" panose="02040503050406030204" pitchFamily="18" charset="0"/>
                          </a:rPr>
                          <m:t>11</m:t>
                        </m:r>
                      </m:sub>
                    </m:sSub>
                  </m:oMath>
                </a14:m>
                <a:r>
                  <a:rPr lang="en-US" sz="2400" dirty="0"/>
                  <a:t> </a:t>
                </a:r>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1200329"/>
              </a:xfrm>
              <a:prstGeom prst="rect">
                <a:avLst/>
              </a:prstGeom>
              <a:blipFill>
                <a:blip r:embed="rId2"/>
                <a:stretch>
                  <a:fillRect l="-1070" t="-4211" r="-2141" b="-1052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7087" y="2120927"/>
            <a:ext cx="2392070" cy="438912"/>
          </a:xfrm>
          <a:prstGeom prst="rect">
            <a:avLst/>
          </a:prstGeom>
        </p:spPr>
      </p:pic>
      <p:pic>
        <p:nvPicPr>
          <p:cNvPr id="4" name="Picture 3">
            <a:extLst>
              <a:ext uri="{FF2B5EF4-FFF2-40B4-BE49-F238E27FC236}">
                <a16:creationId xmlns:a16="http://schemas.microsoft.com/office/drawing/2014/main" id="{E0160C53-97B0-DF0D-34F8-38D9A82FE6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45148" y="1436264"/>
            <a:ext cx="2744115" cy="1123575"/>
          </a:xfrm>
          <a:prstGeom prst="rect">
            <a:avLst/>
          </a:prstGeom>
        </p:spPr>
      </p:pic>
    </p:spTree>
    <p:extLst>
      <p:ext uri="{BB962C8B-B14F-4D97-AF65-F5344CB8AC3E}">
        <p14:creationId xmlns:p14="http://schemas.microsoft.com/office/powerpoint/2010/main" val="1656742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/Practice/Week2/Exercise3</a:t>
            </a:r>
          </a:p>
          <a:p>
            <a:pPr marL="457200" indent="-457200">
              <a:buFont typeface="+mj-lt"/>
              <a:buAutoNum type="arabicPeriod"/>
            </a:pPr>
            <a:r>
              <a:rPr lang="en-US" dirty="0"/>
              <a:t>Open </a:t>
            </a:r>
            <a:r>
              <a:rPr lang="en-US" dirty="0" err="1"/>
              <a:t>orbital_energy_total_energy.ipynb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5" name="Picture 4">
            <a:extLst>
              <a:ext uri="{FF2B5EF4-FFF2-40B4-BE49-F238E27FC236}">
                <a16:creationId xmlns:a16="http://schemas.microsoft.com/office/drawing/2014/main" id="{D4FDD63C-98D0-FD58-5C22-8C88F8F42D3D}"/>
              </a:ext>
            </a:extLst>
          </p:cNvPr>
          <p:cNvPicPr>
            <a:picLocks noChangeAspect="1"/>
          </p:cNvPicPr>
          <p:nvPr/>
        </p:nvPicPr>
        <p:blipFill>
          <a:blip r:embed="rId2"/>
          <a:stretch>
            <a:fillRect/>
          </a:stretch>
        </p:blipFill>
        <p:spPr>
          <a:xfrm>
            <a:off x="685800" y="2577682"/>
            <a:ext cx="7772400" cy="3400425"/>
          </a:xfrm>
          <a:prstGeom prst="rect">
            <a:avLst/>
          </a:prstGeom>
        </p:spPr>
      </p:pic>
    </p:spTree>
    <p:extLst>
      <p:ext uri="{BB962C8B-B14F-4D97-AF65-F5344CB8AC3E}">
        <p14:creationId xmlns:p14="http://schemas.microsoft.com/office/powerpoint/2010/main" val="124702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Notice that </a:t>
            </a:r>
            <a:r>
              <a:rPr lang="en-US" i="1" dirty="0"/>
              <a:t>h(1)</a:t>
            </a:r>
            <a:r>
              <a:rPr lang="en-US" dirty="0"/>
              <a:t> and nuclear repulsion energy were already defined before we even ran the SCF.</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pic>
        <p:nvPicPr>
          <p:cNvPr id="6" name="Picture 5">
            <a:extLst>
              <a:ext uri="{FF2B5EF4-FFF2-40B4-BE49-F238E27FC236}">
                <a16:creationId xmlns:a16="http://schemas.microsoft.com/office/drawing/2014/main" id="{739C355E-6992-C194-2BC0-E4DA86C5521F}"/>
              </a:ext>
            </a:extLst>
          </p:cNvPr>
          <p:cNvPicPr>
            <a:picLocks noChangeAspect="1"/>
          </p:cNvPicPr>
          <p:nvPr/>
        </p:nvPicPr>
        <p:blipFill>
          <a:blip r:embed="rId2"/>
          <a:stretch>
            <a:fillRect/>
          </a:stretch>
        </p:blipFill>
        <p:spPr>
          <a:xfrm>
            <a:off x="685800" y="1911647"/>
            <a:ext cx="7772400" cy="2686362"/>
          </a:xfrm>
          <a:prstGeom prst="rect">
            <a:avLst/>
          </a:prstGeom>
        </p:spPr>
      </p:pic>
    </p:spTree>
    <p:extLst>
      <p:ext uri="{BB962C8B-B14F-4D97-AF65-F5344CB8AC3E}">
        <p14:creationId xmlns:p14="http://schemas.microsoft.com/office/powerpoint/2010/main" val="3104617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H, J, F are calculated by multiplying the respective Hamiltonian matrix elements by </a:t>
            </a:r>
            <a:r>
              <a:rPr lang="en-US" b="1" dirty="0"/>
              <a:t>C</a:t>
            </a:r>
            <a:r>
              <a:rPr lang="en-US" b="1" baseline="30000" dirty="0"/>
              <a:t>T</a:t>
            </a:r>
            <a:r>
              <a:rPr lang="en-US" dirty="0"/>
              <a:t> from the left and </a:t>
            </a:r>
            <a:r>
              <a:rPr lang="en-US" b="1" dirty="0"/>
              <a:t>C</a:t>
            </a:r>
            <a:r>
              <a:rPr lang="en-US" dirty="0"/>
              <a:t> from the right.</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pic>
        <p:nvPicPr>
          <p:cNvPr id="7" name="Picture 6">
            <a:extLst>
              <a:ext uri="{FF2B5EF4-FFF2-40B4-BE49-F238E27FC236}">
                <a16:creationId xmlns:a16="http://schemas.microsoft.com/office/drawing/2014/main" id="{A601BB9F-1572-9035-C1AE-DB049044C989}"/>
              </a:ext>
            </a:extLst>
          </p:cNvPr>
          <p:cNvPicPr>
            <a:picLocks noChangeAspect="1"/>
          </p:cNvPicPr>
          <p:nvPr/>
        </p:nvPicPr>
        <p:blipFill>
          <a:blip r:embed="rId2"/>
          <a:stretch>
            <a:fillRect/>
          </a:stretch>
        </p:blipFill>
        <p:spPr>
          <a:xfrm>
            <a:off x="685800" y="2549353"/>
            <a:ext cx="7772400" cy="1759293"/>
          </a:xfrm>
          <a:prstGeom prst="rect">
            <a:avLst/>
          </a:prstGeom>
        </p:spPr>
      </p:pic>
    </p:spTree>
    <p:extLst>
      <p:ext uri="{BB962C8B-B14F-4D97-AF65-F5344CB8AC3E}">
        <p14:creationId xmlns:p14="http://schemas.microsoft.com/office/powerpoint/2010/main" val="1122463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There are three types of determinants: </a:t>
            </a:r>
          </a:p>
        </p:txBody>
      </p:sp>
      <p:sp>
        <p:nvSpPr>
          <p:cNvPr id="3" name="TextBox 2">
            <a:extLst>
              <a:ext uri="{FF2B5EF4-FFF2-40B4-BE49-F238E27FC236}">
                <a16:creationId xmlns:a16="http://schemas.microsoft.com/office/drawing/2014/main" id="{34918086-B9D8-1D7A-E66F-F07EEB9EC18C}"/>
              </a:ext>
            </a:extLst>
          </p:cNvPr>
          <p:cNvSpPr txBox="1"/>
          <p:nvPr/>
        </p:nvSpPr>
        <p:spPr>
          <a:xfrm>
            <a:off x="390545" y="1235332"/>
            <a:ext cx="8296256" cy="1200329"/>
          </a:xfrm>
          <a:prstGeom prst="rect">
            <a:avLst/>
          </a:prstGeom>
          <a:noFill/>
        </p:spPr>
        <p:txBody>
          <a:bodyPr wrap="square" rtlCol="0">
            <a:spAutoFit/>
          </a:bodyPr>
          <a:lstStyle/>
          <a:p>
            <a:pPr marL="457200" indent="-457200" algn="just">
              <a:buFont typeface="+mj-lt"/>
              <a:buAutoNum type="arabicPeriod"/>
            </a:pPr>
            <a:r>
              <a:rPr lang="en-US" sz="2400" dirty="0"/>
              <a:t>Close-shell (Restricted) determinants</a:t>
            </a:r>
          </a:p>
          <a:p>
            <a:pPr marL="457200" indent="-457200" algn="just">
              <a:buFont typeface="+mj-lt"/>
              <a:buAutoNum type="arabicPeriod"/>
            </a:pPr>
            <a:r>
              <a:rPr lang="en-US" sz="2400" dirty="0"/>
              <a:t>Open-shell restricted determinants</a:t>
            </a:r>
          </a:p>
          <a:p>
            <a:pPr marL="457200" indent="-457200" algn="just">
              <a:buFont typeface="+mj-lt"/>
              <a:buAutoNum type="arabicPeriod"/>
            </a:pPr>
            <a:r>
              <a:rPr lang="en-US" sz="2400" dirty="0"/>
              <a:t>Open-shell unrestricted determinants</a:t>
            </a:r>
          </a:p>
        </p:txBody>
      </p:sp>
      <p:sp>
        <p:nvSpPr>
          <p:cNvPr id="4" name="TextBox 3">
            <a:extLst>
              <a:ext uri="{FF2B5EF4-FFF2-40B4-BE49-F238E27FC236}">
                <a16:creationId xmlns:a16="http://schemas.microsoft.com/office/drawing/2014/main" id="{F135BCF8-3023-3769-7CC2-D66AFC2262A7}"/>
              </a:ext>
            </a:extLst>
          </p:cNvPr>
          <p:cNvSpPr txBox="1"/>
          <p:nvPr/>
        </p:nvSpPr>
        <p:spPr>
          <a:xfrm>
            <a:off x="390545" y="2434687"/>
            <a:ext cx="8296256" cy="830997"/>
          </a:xfrm>
          <a:prstGeom prst="rect">
            <a:avLst/>
          </a:prstGeom>
          <a:noFill/>
        </p:spPr>
        <p:txBody>
          <a:bodyPr wrap="square" rtlCol="0">
            <a:spAutoFit/>
          </a:bodyPr>
          <a:lstStyle/>
          <a:p>
            <a:pPr algn="just"/>
            <a:r>
              <a:rPr lang="en-US" sz="2400" dirty="0"/>
              <a:t>Let’s consider the case of two-electron in four spin orbitals, such as Hartree </a:t>
            </a:r>
            <a:r>
              <a:rPr lang="en-US" sz="2400" dirty="0" err="1"/>
              <a:t>Fock</a:t>
            </a:r>
            <a:r>
              <a:rPr lang="en-US" sz="2400" dirty="0"/>
              <a:t> wave function with minimal basis H</a:t>
            </a:r>
            <a:r>
              <a:rPr lang="en-US" sz="2400" baseline="-25000" dirty="0"/>
              <a:t>2</a:t>
            </a:r>
            <a:endParaRPr lang="en-US" sz="2400" dirty="0"/>
          </a:p>
        </p:txBody>
      </p:sp>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E26CC6-0189-72A4-8B1A-14E44D8C3EC8}"/>
                  </a:ext>
                </a:extLst>
              </p:cNvPr>
              <p:cNvSpPr txBox="1"/>
              <p:nvPr/>
            </p:nvSpPr>
            <p:spPr>
              <a:xfrm>
                <a:off x="390545" y="3274543"/>
                <a:ext cx="8296256" cy="534955"/>
              </a:xfrm>
              <a:prstGeom prst="rect">
                <a:avLst/>
              </a:prstGeom>
              <a:noFill/>
            </p:spPr>
            <p:txBody>
              <a:bodyPr wrap="square" rtlCol="0">
                <a:spAutoFit/>
              </a:bodyPr>
              <a:lstStyle/>
              <a:p>
                <a:pPr algn="just"/>
                <a:r>
                  <a:rPr lang="en-US" sz="2400" dirty="0"/>
                  <a:t>There are </a:t>
                </a: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4</m:t>
                            </m:r>
                          </m:num>
                          <m:den>
                            <m:r>
                              <a:rPr lang="en-US" sz="2400" b="0" i="1" smtClean="0">
                                <a:latin typeface="Cambria Math" panose="02040503050406030204" pitchFamily="18" charset="0"/>
                              </a:rPr>
                              <m:t>2</m:t>
                            </m:r>
                          </m:den>
                        </m:f>
                      </m:e>
                    </m:d>
                    <m:r>
                      <a:rPr lang="en-US" sz="2400" b="0" i="1" smtClean="0">
                        <a:latin typeface="Cambria Math" panose="02040503050406030204" pitchFamily="18" charset="0"/>
                      </a:rPr>
                      <m:t>=6</m:t>
                    </m:r>
                  </m:oMath>
                </a14:m>
                <a:r>
                  <a:rPr lang="en-US" sz="2400" dirty="0"/>
                  <a:t> configurations</a:t>
                </a:r>
              </a:p>
            </p:txBody>
          </p:sp>
        </mc:Choice>
        <mc:Fallback xmlns="">
          <p:sp>
            <p:nvSpPr>
              <p:cNvPr id="39" name="TextBox 38">
                <a:extLst>
                  <a:ext uri="{FF2B5EF4-FFF2-40B4-BE49-F238E27FC236}">
                    <a16:creationId xmlns:a16="http://schemas.microsoft.com/office/drawing/2014/main" id="{02E26CC6-0189-72A4-8B1A-14E44D8C3EC8}"/>
                  </a:ext>
                </a:extLst>
              </p:cNvPr>
              <p:cNvSpPr txBox="1">
                <a:spLocks noRot="1" noChangeAspect="1" noMove="1" noResize="1" noEditPoints="1" noAdjustHandles="1" noChangeArrowheads="1" noChangeShapeType="1" noTextEdit="1"/>
              </p:cNvSpPr>
              <p:nvPr/>
            </p:nvSpPr>
            <p:spPr>
              <a:xfrm>
                <a:off x="390545" y="3274543"/>
                <a:ext cx="8296256" cy="534955"/>
              </a:xfrm>
              <a:prstGeom prst="rect">
                <a:avLst/>
              </a:prstGeom>
              <a:blipFill>
                <a:blip r:embed="rId3"/>
                <a:stretch>
                  <a:fillRect l="-1070" t="-4651" b="-16279"/>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D8A28C13-4260-923B-968C-390C594F59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 y="6156405"/>
            <a:ext cx="7980226" cy="438912"/>
          </a:xfrm>
          <a:prstGeom prst="rect">
            <a:avLst/>
          </a:prstGeom>
        </p:spPr>
      </p:pic>
      <p:sp>
        <p:nvSpPr>
          <p:cNvPr id="43" name="TextBox 42">
            <a:extLst>
              <a:ext uri="{FF2B5EF4-FFF2-40B4-BE49-F238E27FC236}">
                <a16:creationId xmlns:a16="http://schemas.microsoft.com/office/drawing/2014/main" id="{B721C40E-DD6E-4B45-AAEE-AD677E8D6383}"/>
              </a:ext>
            </a:extLst>
          </p:cNvPr>
          <p:cNvSpPr txBox="1"/>
          <p:nvPr/>
        </p:nvSpPr>
        <p:spPr>
          <a:xfrm>
            <a:off x="390545" y="5320334"/>
            <a:ext cx="8296256" cy="830997"/>
          </a:xfrm>
          <a:prstGeom prst="rect">
            <a:avLst/>
          </a:prstGeom>
          <a:noFill/>
        </p:spPr>
        <p:txBody>
          <a:bodyPr wrap="square" rtlCol="0">
            <a:spAutoFit/>
          </a:bodyPr>
          <a:lstStyle/>
          <a:p>
            <a:pPr algn="just"/>
            <a:r>
              <a:rPr lang="en-US" sz="2400" dirty="0"/>
              <a:t>The case (a) is the Hartree </a:t>
            </a:r>
            <a:r>
              <a:rPr lang="en-US" sz="2400" dirty="0" err="1"/>
              <a:t>Fock</a:t>
            </a:r>
            <a:r>
              <a:rPr lang="en-US" sz="2400" dirty="0"/>
              <a:t> ground state wave function in the minimal basis H</a:t>
            </a:r>
            <a:r>
              <a:rPr lang="en-US" sz="2400" baseline="-25000" dirty="0"/>
              <a:t>2</a:t>
            </a:r>
            <a:r>
              <a:rPr lang="en-US" sz="2400" dirty="0"/>
              <a:t>, which is a </a:t>
            </a:r>
            <a:r>
              <a:rPr lang="en-US" sz="2400" i="1" dirty="0"/>
              <a:t>close-shell determinant</a:t>
            </a:r>
            <a:r>
              <a:rPr lang="en-US" sz="2400" dirty="0"/>
              <a:t>.</a:t>
            </a:r>
          </a:p>
        </p:txBody>
      </p:sp>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spTree>
    <p:extLst>
      <p:ext uri="{BB962C8B-B14F-4D97-AF65-F5344CB8AC3E}">
        <p14:creationId xmlns:p14="http://schemas.microsoft.com/office/powerpoint/2010/main" val="3726926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MO energies are simple sum of H1e and V (2J –K)</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pic>
        <p:nvPicPr>
          <p:cNvPr id="8" name="Picture 7">
            <a:extLst>
              <a:ext uri="{FF2B5EF4-FFF2-40B4-BE49-F238E27FC236}">
                <a16:creationId xmlns:a16="http://schemas.microsoft.com/office/drawing/2014/main" id="{1ED210FD-1BD4-7C81-6A45-7A58B250F6B2}"/>
              </a:ext>
            </a:extLst>
          </p:cNvPr>
          <p:cNvPicPr>
            <a:picLocks noChangeAspect="1"/>
          </p:cNvPicPr>
          <p:nvPr/>
        </p:nvPicPr>
        <p:blipFill>
          <a:blip r:embed="rId2"/>
          <a:stretch>
            <a:fillRect/>
          </a:stretch>
        </p:blipFill>
        <p:spPr>
          <a:xfrm>
            <a:off x="685800" y="1831932"/>
            <a:ext cx="7772400" cy="3194136"/>
          </a:xfrm>
          <a:prstGeom prst="rect">
            <a:avLst/>
          </a:prstGeom>
        </p:spPr>
      </p:pic>
    </p:spTree>
    <p:extLst>
      <p:ext uri="{BB962C8B-B14F-4D97-AF65-F5344CB8AC3E}">
        <p14:creationId xmlns:p14="http://schemas.microsoft.com/office/powerpoint/2010/main" val="535253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Total electronic energy is sum of h</a:t>
            </a:r>
            <a:r>
              <a:rPr lang="en-US" baseline="-25000" dirty="0"/>
              <a:t>a</a:t>
            </a:r>
            <a:r>
              <a:rPr lang="en-US" dirty="0"/>
              <a:t> + sum of </a:t>
            </a:r>
            <a:r>
              <a:rPr lang="en-US" dirty="0" err="1"/>
              <a:t>e</a:t>
            </a:r>
            <a:r>
              <a:rPr lang="en-US" baseline="-25000" dirty="0" err="1"/>
              <a:t>orb</a:t>
            </a:r>
            <a:r>
              <a:rPr lang="en-US" dirty="0"/>
              <a:t> </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pic>
        <p:nvPicPr>
          <p:cNvPr id="5" name="Picture 4">
            <a:extLst>
              <a:ext uri="{FF2B5EF4-FFF2-40B4-BE49-F238E27FC236}">
                <a16:creationId xmlns:a16="http://schemas.microsoft.com/office/drawing/2014/main" id="{0621D1EB-4207-E87F-2133-003D26C82BF6}"/>
              </a:ext>
            </a:extLst>
          </p:cNvPr>
          <p:cNvPicPr>
            <a:picLocks noChangeAspect="1"/>
          </p:cNvPicPr>
          <p:nvPr/>
        </p:nvPicPr>
        <p:blipFill>
          <a:blip r:embed="rId2"/>
          <a:stretch>
            <a:fillRect/>
          </a:stretch>
        </p:blipFill>
        <p:spPr>
          <a:xfrm>
            <a:off x="685800" y="2112065"/>
            <a:ext cx="7772400" cy="2944418"/>
          </a:xfrm>
          <a:prstGeom prst="rect">
            <a:avLst/>
          </a:prstGeom>
        </p:spPr>
      </p:pic>
    </p:spTree>
    <p:extLst>
      <p:ext uri="{BB962C8B-B14F-4D97-AF65-F5344CB8AC3E}">
        <p14:creationId xmlns:p14="http://schemas.microsoft.com/office/powerpoint/2010/main" val="322634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Total energy is total electronic energy + nuclear repulsion energy</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pic>
        <p:nvPicPr>
          <p:cNvPr id="6" name="Picture 5">
            <a:extLst>
              <a:ext uri="{FF2B5EF4-FFF2-40B4-BE49-F238E27FC236}">
                <a16:creationId xmlns:a16="http://schemas.microsoft.com/office/drawing/2014/main" id="{16F7C26A-0AE3-D783-FDC4-EC2D28BC8F0C}"/>
              </a:ext>
            </a:extLst>
          </p:cNvPr>
          <p:cNvPicPr>
            <a:picLocks noChangeAspect="1"/>
          </p:cNvPicPr>
          <p:nvPr/>
        </p:nvPicPr>
        <p:blipFill>
          <a:blip r:embed="rId2"/>
          <a:stretch>
            <a:fillRect/>
          </a:stretch>
        </p:blipFill>
        <p:spPr>
          <a:xfrm>
            <a:off x="685800" y="2207623"/>
            <a:ext cx="7772400" cy="2442754"/>
          </a:xfrm>
          <a:prstGeom prst="rect">
            <a:avLst/>
          </a:prstGeom>
        </p:spPr>
      </p:pic>
    </p:spTree>
    <p:extLst>
      <p:ext uri="{BB962C8B-B14F-4D97-AF65-F5344CB8AC3E}">
        <p14:creationId xmlns:p14="http://schemas.microsoft.com/office/powerpoint/2010/main" val="54417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569660"/>
          </a:xfrm>
          <a:prstGeom prst="rect">
            <a:avLst/>
          </a:prstGeom>
          <a:noFill/>
        </p:spPr>
        <p:txBody>
          <a:bodyPr wrap="square" rtlCol="0">
            <a:spAutoFit/>
          </a:bodyPr>
          <a:lstStyle/>
          <a:p>
            <a:pPr algn="just"/>
            <a:r>
              <a:rPr lang="en-US" sz="2400" dirty="0"/>
              <a:t>So we just showed that the sum of the eigenvalues from the </a:t>
            </a:r>
            <a:r>
              <a:rPr lang="en-US" sz="2400" dirty="0" err="1"/>
              <a:t>Fock</a:t>
            </a:r>
            <a:r>
              <a:rPr lang="en-US" sz="2400" dirty="0"/>
              <a:t> operator is not the total energy of the system because it double counts the two-electron integrals. Why do we bother with the orbital energies then?</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333048"/>
            <a:ext cx="8296256" cy="830997"/>
          </a:xfrm>
          <a:prstGeom prst="rect">
            <a:avLst/>
          </a:prstGeom>
          <a:noFill/>
        </p:spPr>
        <p:txBody>
          <a:bodyPr wrap="square" rtlCol="0">
            <a:spAutoFit/>
          </a:bodyPr>
          <a:lstStyle/>
          <a:p>
            <a:pPr algn="just"/>
            <a:r>
              <a:rPr lang="en-US" sz="2400" dirty="0"/>
              <a:t>Let’s consider the Slater determinant with one electron removed under a frozen orbital approximation</a:t>
            </a:r>
          </a:p>
        </p:txBody>
      </p:sp>
      <p:sp>
        <p:nvSpPr>
          <p:cNvPr id="10" name="TextBox 9">
            <a:extLst>
              <a:ext uri="{FF2B5EF4-FFF2-40B4-BE49-F238E27FC236}">
                <a16:creationId xmlns:a16="http://schemas.microsoft.com/office/drawing/2014/main" id="{78AAEB1E-7B74-683C-86AF-797BD6D06243}"/>
              </a:ext>
            </a:extLst>
          </p:cNvPr>
          <p:cNvSpPr txBox="1"/>
          <p:nvPr/>
        </p:nvSpPr>
        <p:spPr>
          <a:xfrm>
            <a:off x="390545" y="3609434"/>
            <a:ext cx="8296256" cy="461665"/>
          </a:xfrm>
          <a:prstGeom prst="rect">
            <a:avLst/>
          </a:prstGeom>
          <a:noFill/>
        </p:spPr>
        <p:txBody>
          <a:bodyPr wrap="square" rtlCol="0">
            <a:spAutoFit/>
          </a:bodyPr>
          <a:lstStyle/>
          <a:p>
            <a:pPr algn="just"/>
            <a:r>
              <a:rPr lang="en-US" sz="2400" dirty="0"/>
              <a:t>The corresponding ionization potential is</a:t>
            </a:r>
          </a:p>
        </p:txBody>
      </p:sp>
      <p:pic>
        <p:nvPicPr>
          <p:cNvPr id="12" name="Picture 11">
            <a:extLst>
              <a:ext uri="{FF2B5EF4-FFF2-40B4-BE49-F238E27FC236}">
                <a16:creationId xmlns:a16="http://schemas.microsoft.com/office/drawing/2014/main" id="{0BB6AB7D-529B-CDE9-CF03-99D9DAD2CF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3166634"/>
            <a:ext cx="2523744" cy="43891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3"/>
                <a:stretch>
                  <a:fillRect l="-2035" t="-10811" r="-1453" b="-2702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4"/>
          <a:srcRect l="1222" t="12011" r="-1"/>
          <a:stretch/>
        </p:blipFill>
        <p:spPr>
          <a:xfrm>
            <a:off x="488518" y="4077576"/>
            <a:ext cx="2902800" cy="438912"/>
          </a:xfrm>
          <a:prstGeom prst="rect">
            <a:avLst/>
          </a:prstGeom>
        </p:spPr>
      </p:pic>
      <p:pic>
        <p:nvPicPr>
          <p:cNvPr id="19" name="Picture 18">
            <a:extLst>
              <a:ext uri="{FF2B5EF4-FFF2-40B4-BE49-F238E27FC236}">
                <a16:creationId xmlns:a16="http://schemas.microsoft.com/office/drawing/2014/main" id="{A111687A-25C5-B240-A765-3E2F2F63D12A}"/>
              </a:ext>
            </a:extLst>
          </p:cNvPr>
          <p:cNvPicPr>
            <a:picLocks noChangeAspect="1"/>
          </p:cNvPicPr>
          <p:nvPr/>
        </p:nvPicPr>
        <p:blipFill rotWithShape="1">
          <a:blip r:embed="rId5"/>
          <a:srcRect l="1186"/>
          <a:stretch/>
        </p:blipFill>
        <p:spPr>
          <a:xfrm>
            <a:off x="488518" y="4513127"/>
            <a:ext cx="5372116" cy="841248"/>
          </a:xfrm>
          <a:prstGeom prst="rect">
            <a:avLst/>
          </a:prstGeom>
        </p:spPr>
      </p:pic>
      <p:pic>
        <p:nvPicPr>
          <p:cNvPr id="20" name="Picture 19">
            <a:extLst>
              <a:ext uri="{FF2B5EF4-FFF2-40B4-BE49-F238E27FC236}">
                <a16:creationId xmlns:a16="http://schemas.microsoft.com/office/drawing/2014/main" id="{58B0EAB5-6A8D-47A9-02A3-A2C5582DCBC6}"/>
              </a:ext>
            </a:extLst>
          </p:cNvPr>
          <p:cNvPicPr>
            <a:picLocks noChangeAspect="1"/>
          </p:cNvPicPr>
          <p:nvPr/>
        </p:nvPicPr>
        <p:blipFill rotWithShape="1">
          <a:blip r:embed="rId6"/>
          <a:srcRect l="796"/>
          <a:stretch/>
        </p:blipFill>
        <p:spPr>
          <a:xfrm>
            <a:off x="488518" y="5459478"/>
            <a:ext cx="5902191" cy="841248"/>
          </a:xfrm>
          <a:prstGeom prst="rect">
            <a:avLst/>
          </a:prstGeom>
        </p:spPr>
      </p:pic>
    </p:spTree>
    <p:extLst>
      <p:ext uri="{BB962C8B-B14F-4D97-AF65-F5344CB8AC3E}">
        <p14:creationId xmlns:p14="http://schemas.microsoft.com/office/powerpoint/2010/main" val="2520618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2"/>
                <a:stretch>
                  <a:fillRect l="-2035" t="-10811" r="-1453" b="-270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0D5BC03-F2D5-D00E-6952-2F4BECCCB680}"/>
              </a:ext>
            </a:extLst>
          </p:cNvPr>
          <p:cNvPicPr>
            <a:picLocks noChangeAspect="1"/>
          </p:cNvPicPr>
          <p:nvPr/>
        </p:nvPicPr>
        <p:blipFill>
          <a:blip r:embed="rId3"/>
          <a:stretch>
            <a:fillRect/>
          </a:stretch>
        </p:blipFill>
        <p:spPr>
          <a:xfrm>
            <a:off x="488518" y="779664"/>
            <a:ext cx="7772400" cy="3470371"/>
          </a:xfrm>
          <a:prstGeom prst="rect">
            <a:avLst/>
          </a:prstGeom>
        </p:spPr>
      </p:pic>
      <p:pic>
        <p:nvPicPr>
          <p:cNvPr id="4" name="Picture 3">
            <a:extLst>
              <a:ext uri="{FF2B5EF4-FFF2-40B4-BE49-F238E27FC236}">
                <a16:creationId xmlns:a16="http://schemas.microsoft.com/office/drawing/2014/main" id="{24C69924-76F6-F014-234A-71C6842FBEB9}"/>
              </a:ext>
            </a:extLst>
          </p:cNvPr>
          <p:cNvPicPr>
            <a:picLocks noChangeAspect="1"/>
          </p:cNvPicPr>
          <p:nvPr/>
        </p:nvPicPr>
        <p:blipFill>
          <a:blip r:embed="rId4"/>
          <a:stretch>
            <a:fillRect/>
          </a:stretch>
        </p:blipFill>
        <p:spPr>
          <a:xfrm>
            <a:off x="488518" y="4304528"/>
            <a:ext cx="3660925" cy="438912"/>
          </a:xfrm>
          <a:prstGeom prst="rect">
            <a:avLst/>
          </a:prstGeom>
        </p:spPr>
      </p:pic>
    </p:spTree>
    <p:extLst>
      <p:ext uri="{BB962C8B-B14F-4D97-AF65-F5344CB8AC3E}">
        <p14:creationId xmlns:p14="http://schemas.microsoft.com/office/powerpoint/2010/main" val="2149141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Similar result holds for electron affinity</a:t>
            </a:r>
          </a:p>
        </p:txBody>
      </p:sp>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2">
            <a:extLst>
              <a:ext uri="{28A0092B-C50C-407E-A947-70E740481C1C}">
                <a14:useLocalDpi xmlns:a14="http://schemas.microsoft.com/office/drawing/2010/main" val="0"/>
              </a:ext>
            </a:extLst>
          </a:blip>
          <a:srcRect t="-427" b="-3172"/>
          <a:stretch/>
        </p:blipFill>
        <p:spPr>
          <a:xfrm>
            <a:off x="488518" y="1254824"/>
            <a:ext cx="2902800" cy="497601"/>
          </a:xfrm>
          <a:prstGeom prst="rect">
            <a:avLst/>
          </a:prstGeom>
        </p:spPr>
      </p:pic>
      <p:pic>
        <p:nvPicPr>
          <p:cNvPr id="4" name="圖片 3">
            <a:extLst>
              <a:ext uri="{FF2B5EF4-FFF2-40B4-BE49-F238E27FC236}">
                <a16:creationId xmlns:a16="http://schemas.microsoft.com/office/drawing/2014/main" id="{F0152B5A-592A-466D-8DDA-559F994FDBBB}"/>
              </a:ext>
            </a:extLst>
          </p:cNvPr>
          <p:cNvPicPr>
            <a:picLocks noChangeAspect="1"/>
          </p:cNvPicPr>
          <p:nvPr/>
        </p:nvPicPr>
        <p:blipFill>
          <a:blip r:embed="rId3"/>
          <a:stretch>
            <a:fillRect/>
          </a:stretch>
        </p:blipFill>
        <p:spPr>
          <a:xfrm>
            <a:off x="488518" y="2338683"/>
            <a:ext cx="5680320" cy="658800"/>
          </a:xfrm>
          <a:prstGeom prst="rect">
            <a:avLst/>
          </a:prstGeom>
        </p:spPr>
      </p:pic>
      <p:pic>
        <p:nvPicPr>
          <p:cNvPr id="5" name="圖片 4">
            <a:extLst>
              <a:ext uri="{FF2B5EF4-FFF2-40B4-BE49-F238E27FC236}">
                <a16:creationId xmlns:a16="http://schemas.microsoft.com/office/drawing/2014/main" id="{DC0C7CFD-6F58-44DF-AD20-5E6A6DFB0A35}"/>
              </a:ext>
            </a:extLst>
          </p:cNvPr>
          <p:cNvPicPr>
            <a:picLocks noChangeAspect="1"/>
          </p:cNvPicPr>
          <p:nvPr/>
        </p:nvPicPr>
        <p:blipFill>
          <a:blip r:embed="rId4"/>
          <a:stretch>
            <a:fillRect/>
          </a:stretch>
        </p:blipFill>
        <p:spPr>
          <a:xfrm>
            <a:off x="488518" y="1797904"/>
            <a:ext cx="3752850" cy="495300"/>
          </a:xfrm>
          <a:prstGeom prst="rect">
            <a:avLst/>
          </a:prstGeom>
        </p:spPr>
      </p:pic>
      <p:pic>
        <p:nvPicPr>
          <p:cNvPr id="6" name="圖片 5">
            <a:extLst>
              <a:ext uri="{FF2B5EF4-FFF2-40B4-BE49-F238E27FC236}">
                <a16:creationId xmlns:a16="http://schemas.microsoft.com/office/drawing/2014/main" id="{EB22CFFE-55C3-4AA1-8C83-383BF6FB1C86}"/>
              </a:ext>
            </a:extLst>
          </p:cNvPr>
          <p:cNvPicPr>
            <a:picLocks noChangeAspect="1"/>
          </p:cNvPicPr>
          <p:nvPr/>
        </p:nvPicPr>
        <p:blipFill>
          <a:blip r:embed="rId5"/>
          <a:stretch>
            <a:fillRect/>
          </a:stretch>
        </p:blipFill>
        <p:spPr>
          <a:xfrm>
            <a:off x="488518" y="3042962"/>
            <a:ext cx="4436938" cy="496800"/>
          </a:xfrm>
          <a:prstGeom prst="rect">
            <a:avLst/>
          </a:prstGeom>
        </p:spPr>
      </p:pic>
      <p:pic>
        <p:nvPicPr>
          <p:cNvPr id="9" name="圖片 8">
            <a:extLst>
              <a:ext uri="{FF2B5EF4-FFF2-40B4-BE49-F238E27FC236}">
                <a16:creationId xmlns:a16="http://schemas.microsoft.com/office/drawing/2014/main" id="{E27B5722-A875-49F6-9E8D-7588FCA522DA}"/>
              </a:ext>
            </a:extLst>
          </p:cNvPr>
          <p:cNvPicPr>
            <a:picLocks noChangeAspect="1"/>
          </p:cNvPicPr>
          <p:nvPr/>
        </p:nvPicPr>
        <p:blipFill>
          <a:blip r:embed="rId6"/>
          <a:stretch>
            <a:fillRect/>
          </a:stretch>
        </p:blipFill>
        <p:spPr>
          <a:xfrm>
            <a:off x="488518" y="3947434"/>
            <a:ext cx="8198282" cy="2130902"/>
          </a:xfrm>
          <a:prstGeom prst="rect">
            <a:avLst/>
          </a:prstGeom>
        </p:spPr>
      </p:pic>
    </p:spTree>
    <p:extLst>
      <p:ext uri="{BB962C8B-B14F-4D97-AF65-F5344CB8AC3E}">
        <p14:creationId xmlns:p14="http://schemas.microsoft.com/office/powerpoint/2010/main" val="3713707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altLang="zh-TW" sz="2400" dirty="0"/>
              <a:t>Issues with Koopman’s theorem</a:t>
            </a:r>
            <a:endParaRPr lang="en-US" sz="2400" dirty="0"/>
          </a:p>
        </p:txBody>
      </p:sp>
      <mc:AlternateContent xmlns:mc="http://schemas.openxmlformats.org/markup-compatibility/2006" xmlns:a14="http://schemas.microsoft.com/office/drawing/2010/main">
        <mc:Choice Requires="a14">
          <p:sp>
            <p:nvSpPr>
              <p:cNvPr id="10" name="TextBox 15">
                <a:extLst>
                  <a:ext uri="{FF2B5EF4-FFF2-40B4-BE49-F238E27FC236}">
                    <a16:creationId xmlns:a16="http://schemas.microsoft.com/office/drawing/2014/main" id="{D99D5FEF-F90D-4D5B-B9D1-5248764BE83B}"/>
                  </a:ext>
                </a:extLst>
              </p:cNvPr>
              <p:cNvSpPr txBox="1"/>
              <p:nvPr/>
            </p:nvSpPr>
            <p:spPr>
              <a:xfrm>
                <a:off x="390545" y="1241055"/>
                <a:ext cx="8296256" cy="5310493"/>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and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determinants are not the optimal wave functions. Hence, relaxing the determinants will lead to lower energies. </a:t>
                </a:r>
              </a:p>
              <a:p>
                <a:pPr marL="342900" indent="-342900" algn="just">
                  <a:buFont typeface="Arial" panose="020B0604020202020204" pitchFamily="34" charset="0"/>
                  <a:buChar char="•"/>
                </a:pPr>
                <a:r>
                  <a:rPr lang="en-US" sz="2400" dirty="0"/>
                  <a:t>Because the HF energy neglects electron correlation, which will further lower the energy of the system and is larger in systems with more electrons, IP calculated from Koopman’s theorem will usually produce reasonable agreement with the expected value due to error cancellation from correlation and frozen-orbital effects.</a:t>
                </a:r>
              </a:p>
              <a:p>
                <a:pPr marL="342900" indent="-342900" algn="just">
                  <a:buFont typeface="Arial" panose="020B0604020202020204" pitchFamily="34" charset="0"/>
                  <a:buChar char="•"/>
                </a:pPr>
                <a:r>
                  <a:rPr lang="en-US" sz="2400" dirty="0"/>
                  <a:t>On the other hand, EA values are usually not reasonable due to the compounded errors from correlation and frozen-orbital effects. In fact, HF virtual orbitals have positive energies and will always result in negative EA values.</a:t>
                </a:r>
              </a:p>
            </p:txBody>
          </p:sp>
        </mc:Choice>
        <mc:Fallback xmlns="">
          <p:sp>
            <p:nvSpPr>
              <p:cNvPr id="10" name="TextBox 15">
                <a:extLst>
                  <a:ext uri="{FF2B5EF4-FFF2-40B4-BE49-F238E27FC236}">
                    <a16:creationId xmlns:a16="http://schemas.microsoft.com/office/drawing/2014/main" id="{D99D5FEF-F90D-4D5B-B9D1-5248764BE83B}"/>
                  </a:ext>
                </a:extLst>
              </p:cNvPr>
              <p:cNvSpPr txBox="1">
                <a:spLocks noRot="1" noChangeAspect="1" noMove="1" noResize="1" noEditPoints="1" noAdjustHandles="1" noChangeArrowheads="1" noChangeShapeType="1" noTextEdit="1"/>
              </p:cNvSpPr>
              <p:nvPr/>
            </p:nvSpPr>
            <p:spPr>
              <a:xfrm>
                <a:off x="390545" y="1241055"/>
                <a:ext cx="8296256" cy="5310493"/>
              </a:xfrm>
              <a:prstGeom prst="rect">
                <a:avLst/>
              </a:prstGeom>
              <a:blipFill>
                <a:blip r:embed="rId2"/>
                <a:stretch>
                  <a:fillRect l="-955" t="-459" r="-1176" b="-1722"/>
                </a:stretch>
              </a:blipFill>
            </p:spPr>
            <p:txBody>
              <a:bodyPr/>
              <a:lstStyle/>
              <a:p>
                <a:r>
                  <a:rPr lang="en-US">
                    <a:noFill/>
                  </a:rPr>
                  <a:t> </a:t>
                </a:r>
              </a:p>
            </p:txBody>
          </p:sp>
        </mc:Fallback>
      </mc:AlternateContent>
    </p:spTree>
    <p:extLst>
      <p:ext uri="{BB962C8B-B14F-4D97-AF65-F5344CB8AC3E}">
        <p14:creationId xmlns:p14="http://schemas.microsoft.com/office/powerpoint/2010/main" val="4191444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Brillouin’s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The Hamiltonian matrix element between the ground and the first excited state</a:t>
            </a:r>
            <a:r>
              <a:rPr lang="zh-TW" altLang="en-US" sz="2400" dirty="0"/>
              <a:t> </a:t>
            </a:r>
            <a:r>
              <a:rPr lang="en-US" altLang="zh-TW" sz="2400" dirty="0"/>
              <a:t>determinants is</a:t>
            </a:r>
            <a:endParaRPr lang="en-US" sz="2400" dirty="0"/>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264154"/>
            <a:ext cx="8296256" cy="461665"/>
          </a:xfrm>
          <a:prstGeom prst="rect">
            <a:avLst/>
          </a:prstGeom>
          <a:noFill/>
        </p:spPr>
        <p:txBody>
          <a:bodyPr wrap="square" rtlCol="0">
            <a:spAutoFit/>
          </a:bodyPr>
          <a:lstStyle/>
          <a:p>
            <a:pPr algn="just"/>
            <a:r>
              <a:rPr lang="en-US" altLang="zh-TW" sz="2400" dirty="0"/>
              <a:t>The matrix elements of the </a:t>
            </a:r>
            <a:r>
              <a:rPr lang="en-US" altLang="zh-TW" sz="2400" dirty="0" err="1"/>
              <a:t>Fock</a:t>
            </a:r>
            <a:r>
              <a:rPr lang="en-US" altLang="zh-TW" sz="2400" dirty="0"/>
              <a:t> operator are given by</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605354"/>
            <a:ext cx="5213123" cy="658800"/>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2725819"/>
            <a:ext cx="4435016" cy="658800"/>
          </a:xfrm>
          <a:prstGeom prst="rect">
            <a:avLst/>
          </a:prstGeom>
        </p:spPr>
      </p:pic>
      <p:pic>
        <p:nvPicPr>
          <p:cNvPr id="12" name="圖片 11">
            <a:extLst>
              <a:ext uri="{FF2B5EF4-FFF2-40B4-BE49-F238E27FC236}">
                <a16:creationId xmlns:a16="http://schemas.microsoft.com/office/drawing/2014/main" id="{ECF8425E-AD43-4CFC-BDA9-45A9E33181FA}"/>
              </a:ext>
            </a:extLst>
          </p:cNvPr>
          <p:cNvPicPr>
            <a:picLocks noChangeAspect="1"/>
          </p:cNvPicPr>
          <p:nvPr/>
        </p:nvPicPr>
        <p:blipFill>
          <a:blip r:embed="rId4"/>
          <a:stretch>
            <a:fillRect/>
          </a:stretch>
        </p:blipFill>
        <p:spPr>
          <a:xfrm>
            <a:off x="488517" y="4236776"/>
            <a:ext cx="3494265" cy="401805"/>
          </a:xfrm>
          <a:prstGeom prst="rect">
            <a:avLst/>
          </a:prstGeom>
        </p:spPr>
      </p:pic>
      <p:sp>
        <p:nvSpPr>
          <p:cNvPr id="17" name="TextBox 13">
            <a:extLst>
              <a:ext uri="{FF2B5EF4-FFF2-40B4-BE49-F238E27FC236}">
                <a16:creationId xmlns:a16="http://schemas.microsoft.com/office/drawing/2014/main" id="{27F03430-1BFC-4C78-8CE0-9775117067F4}"/>
              </a:ext>
            </a:extLst>
          </p:cNvPr>
          <p:cNvSpPr txBox="1"/>
          <p:nvPr/>
        </p:nvSpPr>
        <p:spPr>
          <a:xfrm>
            <a:off x="390544" y="3397550"/>
            <a:ext cx="8296256" cy="830997"/>
          </a:xfrm>
          <a:prstGeom prst="rect">
            <a:avLst/>
          </a:prstGeom>
          <a:noFill/>
        </p:spPr>
        <p:txBody>
          <a:bodyPr wrap="square" rtlCol="0">
            <a:spAutoFit/>
          </a:bodyPr>
          <a:lstStyle/>
          <a:p>
            <a:pPr algn="just"/>
            <a:r>
              <a:rPr lang="en-US" altLang="zh-TW" sz="2400" dirty="0"/>
              <a:t>The Hamiltonian matrix elements are thus the off-diagonal elements</a:t>
            </a:r>
            <a:r>
              <a:rPr lang="zh-TW" altLang="en-US" sz="2400" dirty="0"/>
              <a:t> </a:t>
            </a:r>
            <a:r>
              <a:rPr lang="en-US" altLang="zh-TW" sz="2400" dirty="0"/>
              <a:t>of the </a:t>
            </a:r>
            <a:r>
              <a:rPr lang="en-US" altLang="zh-TW" sz="2400" dirty="0" err="1"/>
              <a:t>Fock</a:t>
            </a:r>
            <a:r>
              <a:rPr lang="en-US" altLang="zh-TW" sz="2400" dirty="0"/>
              <a:t> operator </a:t>
            </a:r>
            <a:endParaRPr lang="en-US" sz="2400" dirty="0"/>
          </a:p>
        </p:txBody>
      </p:sp>
      <p:sp>
        <p:nvSpPr>
          <p:cNvPr id="18" name="TextBox 13">
            <a:extLst>
              <a:ext uri="{FF2B5EF4-FFF2-40B4-BE49-F238E27FC236}">
                <a16:creationId xmlns:a16="http://schemas.microsoft.com/office/drawing/2014/main" id="{002C285C-61AB-4DBA-8B80-90201044DABF}"/>
              </a:ext>
            </a:extLst>
          </p:cNvPr>
          <p:cNvSpPr txBox="1"/>
          <p:nvPr/>
        </p:nvSpPr>
        <p:spPr>
          <a:xfrm>
            <a:off x="390544" y="4638581"/>
            <a:ext cx="8296256" cy="461665"/>
          </a:xfrm>
          <a:prstGeom prst="rect">
            <a:avLst/>
          </a:prstGeom>
          <a:noFill/>
        </p:spPr>
        <p:txBody>
          <a:bodyPr wrap="square" rtlCol="0">
            <a:spAutoFit/>
          </a:bodyPr>
          <a:lstStyle/>
          <a:p>
            <a:pPr algn="just"/>
            <a:r>
              <a:rPr lang="en-US" sz="2400" dirty="0"/>
              <a:t>which are zero for the ground state HF wavefunction </a:t>
            </a:r>
          </a:p>
        </p:txBody>
      </p:sp>
      <p:pic>
        <p:nvPicPr>
          <p:cNvPr id="13" name="圖片 12">
            <a:extLst>
              <a:ext uri="{FF2B5EF4-FFF2-40B4-BE49-F238E27FC236}">
                <a16:creationId xmlns:a16="http://schemas.microsoft.com/office/drawing/2014/main" id="{F720FE42-9C42-48A3-9796-4AAF08A05407}"/>
              </a:ext>
            </a:extLst>
          </p:cNvPr>
          <p:cNvPicPr>
            <a:picLocks noChangeAspect="1"/>
          </p:cNvPicPr>
          <p:nvPr/>
        </p:nvPicPr>
        <p:blipFill>
          <a:blip r:embed="rId5"/>
          <a:stretch>
            <a:fillRect/>
          </a:stretch>
        </p:blipFill>
        <p:spPr>
          <a:xfrm>
            <a:off x="488517" y="6008477"/>
            <a:ext cx="8198283" cy="616325"/>
          </a:xfrm>
          <a:prstGeom prst="rect">
            <a:avLst/>
          </a:prstGeom>
        </p:spPr>
      </p:pic>
      <p:sp>
        <p:nvSpPr>
          <p:cNvPr id="19" name="TextBox 13">
            <a:extLst>
              <a:ext uri="{FF2B5EF4-FFF2-40B4-BE49-F238E27FC236}">
                <a16:creationId xmlns:a16="http://schemas.microsoft.com/office/drawing/2014/main" id="{4C559A73-D793-4B84-B54F-781DB46B5923}"/>
              </a:ext>
            </a:extLst>
          </p:cNvPr>
          <p:cNvSpPr txBox="1"/>
          <p:nvPr/>
        </p:nvSpPr>
        <p:spPr>
          <a:xfrm>
            <a:off x="390544" y="5094781"/>
            <a:ext cx="8296256" cy="830997"/>
          </a:xfrm>
          <a:prstGeom prst="rect">
            <a:avLst/>
          </a:prstGeom>
          <a:noFill/>
        </p:spPr>
        <p:txBody>
          <a:bodyPr wrap="square" rtlCol="0">
            <a:spAutoFit/>
          </a:bodyPr>
          <a:lstStyle/>
          <a:p>
            <a:pPr algn="just"/>
            <a:r>
              <a:rPr lang="en-US" altLang="zh-TW" sz="2400" dirty="0"/>
              <a:t>Note			is not zero so the effect of</a:t>
            </a:r>
            <a:r>
              <a:rPr lang="zh-TW" altLang="en-US" sz="2400" dirty="0"/>
              <a:t> </a:t>
            </a:r>
            <a:r>
              <a:rPr lang="en-US" altLang="zh-TW" sz="2400" dirty="0"/>
              <a:t> 	      </a:t>
            </a:r>
            <a:r>
              <a:rPr lang="zh-TW" altLang="en-US" sz="2400" dirty="0"/>
              <a:t>  </a:t>
            </a:r>
            <a:r>
              <a:rPr lang="en-US" altLang="zh-TW" sz="2400" dirty="0"/>
              <a:t>enter the ground state through</a:t>
            </a:r>
            <a:endParaRPr lang="en-US" sz="2400" dirty="0"/>
          </a:p>
        </p:txBody>
      </p:sp>
      <p:pic>
        <p:nvPicPr>
          <p:cNvPr id="20" name="圖片 19">
            <a:extLst>
              <a:ext uri="{FF2B5EF4-FFF2-40B4-BE49-F238E27FC236}">
                <a16:creationId xmlns:a16="http://schemas.microsoft.com/office/drawing/2014/main" id="{8A003E33-BDF0-4938-85B1-CF2BD62F3A86}"/>
              </a:ext>
            </a:extLst>
          </p:cNvPr>
          <p:cNvPicPr>
            <a:picLocks noChangeAspect="1"/>
          </p:cNvPicPr>
          <p:nvPr/>
        </p:nvPicPr>
        <p:blipFill>
          <a:blip r:embed="rId6"/>
          <a:stretch>
            <a:fillRect/>
          </a:stretch>
        </p:blipFill>
        <p:spPr>
          <a:xfrm>
            <a:off x="1240485" y="5130255"/>
            <a:ext cx="1810735" cy="403200"/>
          </a:xfrm>
          <a:prstGeom prst="rect">
            <a:avLst/>
          </a:prstGeom>
        </p:spPr>
      </p:pic>
      <p:pic>
        <p:nvPicPr>
          <p:cNvPr id="22" name="圖片 21">
            <a:extLst>
              <a:ext uri="{FF2B5EF4-FFF2-40B4-BE49-F238E27FC236}">
                <a16:creationId xmlns:a16="http://schemas.microsoft.com/office/drawing/2014/main" id="{E4E651C2-A5AA-482E-BDDE-1574A7E29D76}"/>
              </a:ext>
            </a:extLst>
          </p:cNvPr>
          <p:cNvPicPr>
            <a:picLocks noChangeAspect="1"/>
          </p:cNvPicPr>
          <p:nvPr/>
        </p:nvPicPr>
        <p:blipFill rotWithShape="1">
          <a:blip r:embed="rId4"/>
          <a:srcRect l="30899" r="50126"/>
          <a:stretch/>
        </p:blipFill>
        <p:spPr>
          <a:xfrm>
            <a:off x="6802709" y="5130255"/>
            <a:ext cx="663031" cy="401805"/>
          </a:xfrm>
          <a:prstGeom prst="rect">
            <a:avLst/>
          </a:prstGeom>
        </p:spPr>
      </p:pic>
      <p:pic>
        <p:nvPicPr>
          <p:cNvPr id="23" name="圖片 22">
            <a:extLst>
              <a:ext uri="{FF2B5EF4-FFF2-40B4-BE49-F238E27FC236}">
                <a16:creationId xmlns:a16="http://schemas.microsoft.com/office/drawing/2014/main" id="{3302FFB0-ED5A-4790-BC87-17A7877BEB71}"/>
              </a:ext>
            </a:extLst>
          </p:cNvPr>
          <p:cNvPicPr>
            <a:picLocks noChangeAspect="1"/>
          </p:cNvPicPr>
          <p:nvPr/>
        </p:nvPicPr>
        <p:blipFill rotWithShape="1">
          <a:blip r:embed="rId6"/>
          <a:srcRect l="57770"/>
          <a:stretch/>
        </p:blipFill>
        <p:spPr>
          <a:xfrm>
            <a:off x="3901161" y="5532060"/>
            <a:ext cx="764674" cy="403200"/>
          </a:xfrm>
          <a:prstGeom prst="rect">
            <a:avLst/>
          </a:prstGeom>
        </p:spPr>
      </p:pic>
    </p:spTree>
    <p:extLst>
      <p:ext uri="{BB962C8B-B14F-4D97-AF65-F5344CB8AC3E}">
        <p14:creationId xmlns:p14="http://schemas.microsoft.com/office/powerpoint/2010/main" val="714629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/Practice/Week2/Exercise4</a:t>
            </a:r>
          </a:p>
          <a:p>
            <a:pPr marL="457200" indent="-457200">
              <a:buFont typeface="+mj-lt"/>
              <a:buAutoNum type="arabicPeriod"/>
            </a:pPr>
            <a:r>
              <a:rPr lang="en-US" dirty="0"/>
              <a:t>Open </a:t>
            </a:r>
            <a:r>
              <a:rPr lang="en-US" dirty="0" err="1"/>
              <a:t>koopman_brillouin.ipynb</a:t>
            </a:r>
            <a:endParaRPr lang="en-US" dirty="0"/>
          </a:p>
          <a:p>
            <a:pPr marL="457200" indent="-457200">
              <a:buFont typeface="+mj-lt"/>
              <a:buAutoNum type="arabicPeriod"/>
            </a:pPr>
            <a:r>
              <a:rPr lang="en-US" dirty="0"/>
              <a:t>Run the cells</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spTree>
    <p:extLst>
      <p:ext uri="{BB962C8B-B14F-4D97-AF65-F5344CB8AC3E}">
        <p14:creationId xmlns:p14="http://schemas.microsoft.com/office/powerpoint/2010/main" val="1955383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Koopman’s theorem works ok for IP. Notice the failure of vertical IP from HF for CO, which is caused by the extensive spin contamination.</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pic>
        <p:nvPicPr>
          <p:cNvPr id="7" name="Picture 6">
            <a:extLst>
              <a:ext uri="{FF2B5EF4-FFF2-40B4-BE49-F238E27FC236}">
                <a16:creationId xmlns:a16="http://schemas.microsoft.com/office/drawing/2014/main" id="{19F30DF0-8DE9-154F-3C50-916F3FF5AE55}"/>
              </a:ext>
            </a:extLst>
          </p:cNvPr>
          <p:cNvPicPr>
            <a:picLocks noChangeAspect="1"/>
          </p:cNvPicPr>
          <p:nvPr/>
        </p:nvPicPr>
        <p:blipFill>
          <a:blip r:embed="rId2"/>
          <a:stretch>
            <a:fillRect/>
          </a:stretch>
        </p:blipFill>
        <p:spPr>
          <a:xfrm>
            <a:off x="457200" y="2394090"/>
            <a:ext cx="8229600" cy="2069819"/>
          </a:xfrm>
          <a:prstGeom prst="rect">
            <a:avLst/>
          </a:prstGeom>
        </p:spPr>
      </p:pic>
    </p:spTree>
    <p:extLst>
      <p:ext uri="{BB962C8B-B14F-4D97-AF65-F5344CB8AC3E}">
        <p14:creationId xmlns:p14="http://schemas.microsoft.com/office/powerpoint/2010/main" val="4270409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sp>
        <p:nvSpPr>
          <p:cNvPr id="43" name="TextBox 42">
            <a:extLst>
              <a:ext uri="{FF2B5EF4-FFF2-40B4-BE49-F238E27FC236}">
                <a16:creationId xmlns:a16="http://schemas.microsoft.com/office/drawing/2014/main" id="{B721C40E-DD6E-4B45-AAEE-AD677E8D6383}"/>
              </a:ext>
            </a:extLst>
          </p:cNvPr>
          <p:cNvSpPr txBox="1"/>
          <p:nvPr/>
        </p:nvSpPr>
        <p:spPr>
          <a:xfrm>
            <a:off x="390545" y="2292084"/>
            <a:ext cx="8296256" cy="461665"/>
          </a:xfrm>
          <a:prstGeom prst="rect">
            <a:avLst/>
          </a:prstGeom>
          <a:noFill/>
        </p:spPr>
        <p:txBody>
          <a:bodyPr wrap="square" rtlCol="0">
            <a:spAutoFit/>
          </a:bodyPr>
          <a:lstStyle/>
          <a:p>
            <a:pPr algn="just"/>
            <a:r>
              <a:rPr lang="en-US" sz="2400" dirty="0"/>
              <a:t>The cases (b)-(e) are four singly excited determinants</a:t>
            </a:r>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7" name="Picture 6">
            <a:extLst>
              <a:ext uri="{FF2B5EF4-FFF2-40B4-BE49-F238E27FC236}">
                <a16:creationId xmlns:a16="http://schemas.microsoft.com/office/drawing/2014/main" id="{FB1E5B82-A36C-E541-79C6-6914E7C61EFF}"/>
              </a:ext>
            </a:extLst>
          </p:cNvPr>
          <p:cNvPicPr>
            <a:picLocks noChangeAspect="1"/>
          </p:cNvPicPr>
          <p:nvPr/>
        </p:nvPicPr>
        <p:blipFill>
          <a:blip r:embed="rId3"/>
          <a:stretch>
            <a:fillRect/>
          </a:stretch>
        </p:blipFill>
        <p:spPr>
          <a:xfrm>
            <a:off x="463297" y="4146425"/>
            <a:ext cx="7980226" cy="48487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40EBE1-5583-E800-B984-D170DC890374}"/>
                  </a:ext>
                </a:extLst>
              </p:cNvPr>
              <p:cNvSpPr txBox="1"/>
              <p:nvPr/>
            </p:nvSpPr>
            <p:spPr>
              <a:xfrm>
                <a:off x="390545" y="2747020"/>
                <a:ext cx="8296256" cy="875176"/>
              </a:xfrm>
              <a:prstGeom prst="rect">
                <a:avLst/>
              </a:prstGeom>
              <a:noFill/>
            </p:spPr>
            <p:txBody>
              <a:bodyPr wrap="square" rtlCol="0">
                <a:spAutoFit/>
              </a:bodyPr>
              <a:lstStyle/>
              <a:p>
                <a:pPr algn="just"/>
                <a:r>
                  <a:rPr lang="en-US" sz="2400" dirty="0"/>
                  <a:t>The open-shell determinants (b) and (c) are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with eigenvalues of 2 and thus are both triplets:</a:t>
                </a:r>
              </a:p>
            </p:txBody>
          </p:sp>
        </mc:Choice>
        <mc:Fallback xmlns="">
          <p:sp>
            <p:nvSpPr>
              <p:cNvPr id="9" name="TextBox 8">
                <a:extLst>
                  <a:ext uri="{FF2B5EF4-FFF2-40B4-BE49-F238E27FC236}">
                    <a16:creationId xmlns:a16="http://schemas.microsoft.com/office/drawing/2014/main" id="{F640EBE1-5583-E800-B984-D170DC890374}"/>
                  </a:ext>
                </a:extLst>
              </p:cNvPr>
              <p:cNvSpPr txBox="1">
                <a:spLocks noRot="1" noChangeAspect="1" noMove="1" noResize="1" noEditPoints="1" noAdjustHandles="1" noChangeArrowheads="1" noChangeShapeType="1" noTextEdit="1"/>
              </p:cNvSpPr>
              <p:nvPr/>
            </p:nvSpPr>
            <p:spPr>
              <a:xfrm>
                <a:off x="390545" y="2747020"/>
                <a:ext cx="8296256" cy="875176"/>
              </a:xfrm>
              <a:prstGeom prst="rect">
                <a:avLst/>
              </a:prstGeom>
              <a:blipFill>
                <a:blip r:embed="rId4"/>
                <a:stretch>
                  <a:fillRect l="-1070" t="-5714" r="-1223" b="-100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D7ACB29-8D69-C64B-41AF-A5C8446A1D34}"/>
              </a:ext>
            </a:extLst>
          </p:cNvPr>
          <p:cNvPicPr>
            <a:picLocks noChangeAspect="1"/>
          </p:cNvPicPr>
          <p:nvPr/>
        </p:nvPicPr>
        <p:blipFill>
          <a:blip r:embed="rId5"/>
          <a:stretch>
            <a:fillRect/>
          </a:stretch>
        </p:blipFill>
        <p:spPr>
          <a:xfrm>
            <a:off x="457199" y="3646424"/>
            <a:ext cx="7772400" cy="440334"/>
          </a:xfrm>
          <a:prstGeom prst="rect">
            <a:avLst/>
          </a:prstGeom>
        </p:spPr>
      </p:pic>
    </p:spTree>
    <p:extLst>
      <p:ext uri="{BB962C8B-B14F-4D97-AF65-F5344CB8AC3E}">
        <p14:creationId xmlns:p14="http://schemas.microsoft.com/office/powerpoint/2010/main" val="656106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Off-diagonal elements of the </a:t>
                </a:r>
                <a:r>
                  <a:rPr lang="en-US" dirty="0" err="1"/>
                  <a:t>Fock</a:t>
                </a:r>
                <a:r>
                  <a:rPr lang="en-US" dirty="0"/>
                  <a:t> matrix are zero. These elements are equivalent to the Hamiltonian matrix elements between the ground state wavefunction </a:t>
                </a:r>
                <a14:m>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d>
                      </m:e>
                    </m:d>
                  </m:oMath>
                </a14:m>
                <a:r>
                  <a:rPr lang="en-US" dirty="0"/>
                  <a:t> and the singly excited wavefunctions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Sup>
                              <m:sSubSupPr>
                                <m:ctrlPr>
                                  <a:rPr lang="en-US" b="0" i="1" smtClean="0">
                                    <a:latin typeface="Cambria Math" panose="02040503050406030204" pitchFamily="18" charset="0"/>
                                  </a:rPr>
                                </m:ctrlPr>
                              </m:sSubSupPr>
                              <m:e>
                                <m:r>
                                  <m:rPr>
                                    <m:sty m:val="p"/>
                                  </m:rPr>
                                  <a:rPr lang="en-US">
                                    <a:latin typeface="Cambria Math" panose="02040503050406030204" pitchFamily="18" charset="0"/>
                                  </a:rPr>
                                  <m:t>Ψ</m:t>
                                </m:r>
                              </m:e>
                              <m:sub>
                                <m:r>
                                  <a:rPr lang="en-US" b="0" i="1" smtClean="0">
                                    <a:latin typeface="Cambria Math" panose="02040503050406030204" pitchFamily="18" charset="0"/>
                                  </a:rPr>
                                  <m:t>𝑎</m:t>
                                </m:r>
                              </m:sub>
                              <m:sup>
                                <m:r>
                                  <a:rPr lang="en-US" b="0" i="1" smtClean="0">
                                    <a:latin typeface="Cambria Math" panose="02040503050406030204" pitchFamily="18" charset="0"/>
                                  </a:rPr>
                                  <m:t>𝑟</m:t>
                                </m:r>
                              </m:sup>
                            </m:sSubSup>
                          </m:e>
                        </m:d>
                      </m:e>
                    </m:d>
                  </m:oMath>
                </a14:m>
                <a:endParaRPr lang="en-US" dirty="0"/>
              </a:p>
            </p:txBody>
          </p:sp>
        </mc:Choice>
        <mc:Fallback xmlns="">
          <p:sp>
            <p:nvSpPr>
              <p:cNvPr id="3" name="Content Placeholder 2">
                <a:extLst>
                  <a:ext uri="{FF2B5EF4-FFF2-40B4-BE49-F238E27FC236}">
                    <a16:creationId xmlns:a16="http://schemas.microsoft.com/office/drawing/2014/main" id="{4D0EA577-828F-3556-9A18-C414D9A80FC9}"/>
                  </a:ext>
                </a:extLst>
              </p:cNvPr>
              <p:cNvSpPr>
                <a:spLocks noGrp="1" noRot="1" noChangeAspect="1" noMove="1" noResize="1" noEditPoints="1" noAdjustHandles="1" noChangeArrowheads="1" noChangeShapeType="1" noTextEdit="1"/>
              </p:cNvSpPr>
              <p:nvPr>
                <p:ph idx="1"/>
              </p:nvPr>
            </p:nvSpPr>
            <p:spPr>
              <a:xfrm>
                <a:off x="457200" y="879893"/>
                <a:ext cx="8351822" cy="5408763"/>
              </a:xfrm>
              <a:blipFill>
                <a:blip r:embed="rId2"/>
                <a:stretch>
                  <a:fillRect l="-1216" t="-937" r="-12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p:pic>
        <p:nvPicPr>
          <p:cNvPr id="5" name="Picture 4">
            <a:extLst>
              <a:ext uri="{FF2B5EF4-FFF2-40B4-BE49-F238E27FC236}">
                <a16:creationId xmlns:a16="http://schemas.microsoft.com/office/drawing/2014/main" id="{30B180A8-33D6-A27F-A668-43730196E549}"/>
              </a:ext>
            </a:extLst>
          </p:cNvPr>
          <p:cNvPicPr>
            <a:picLocks noChangeAspect="1"/>
          </p:cNvPicPr>
          <p:nvPr/>
        </p:nvPicPr>
        <p:blipFill>
          <a:blip r:embed="rId3"/>
          <a:stretch>
            <a:fillRect/>
          </a:stretch>
        </p:blipFill>
        <p:spPr>
          <a:xfrm>
            <a:off x="539670" y="2859187"/>
            <a:ext cx="8147130" cy="2481597"/>
          </a:xfrm>
          <a:prstGeom prst="rect">
            <a:avLst/>
          </a:prstGeom>
        </p:spPr>
      </p:pic>
    </p:spTree>
    <p:extLst>
      <p:ext uri="{BB962C8B-B14F-4D97-AF65-F5344CB8AC3E}">
        <p14:creationId xmlns:p14="http://schemas.microsoft.com/office/powerpoint/2010/main" val="3260114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51</a:t>
            </a:fld>
            <a:endParaRPr lang="zh-TW"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How do we find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𝜓</m:t>
                        </m:r>
                      </m:e>
                      <m:sub>
                        <m:r>
                          <a:rPr lang="en-US" altLang="zh-TW" sz="2400" b="0" i="1" smtClean="0">
                            <a:latin typeface="Cambria Math" panose="02040503050406030204" pitchFamily="18" charset="0"/>
                          </a:rPr>
                          <m:t>𝑖</m:t>
                        </m:r>
                      </m:sub>
                    </m:sSub>
                  </m:oMath>
                </a14:m>
                <a:r>
                  <a:rPr lang="en-US" sz="2400" dirty="0"/>
                  <a:t>: linear combination of basis functions (atomic orbitals)</a:t>
                </a:r>
              </a:p>
            </p:txBody>
          </p:sp>
        </mc:Choice>
        <mc:Fallback xmlns="">
          <p:sp>
            <p:nvSpPr>
              <p:cNvPr id="15" name="TextBox 14">
                <a:extLst>
                  <a:ext uri="{FF2B5EF4-FFF2-40B4-BE49-F238E27FC236}">
                    <a16:creationId xmlns:a16="http://schemas.microsoft.com/office/drawing/2014/main" id="{F195439E-DA95-699D-70D4-9DC985EDDFDB}"/>
                  </a:ext>
                </a:extLst>
              </p:cNvPr>
              <p:cNvSpPr txBox="1">
                <a:spLocks noRot="1" noChangeAspect="1" noMove="1" noResize="1" noEditPoints="1" noAdjustHandles="1" noChangeArrowheads="1" noChangeShapeType="1" noTextEdit="1"/>
              </p:cNvSpPr>
              <p:nvPr/>
            </p:nvSpPr>
            <p:spPr>
              <a:xfrm>
                <a:off x="390545" y="779664"/>
                <a:ext cx="8296256" cy="830997"/>
              </a:xfrm>
              <a:prstGeom prst="rect">
                <a:avLst/>
              </a:prstGeom>
              <a:blipFill>
                <a:blip r:embed="rId2"/>
                <a:stretch>
                  <a:fillRect l="-1070" t="-6061" r="-1223" b="-151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1610661"/>
            <a:ext cx="4420844" cy="810591"/>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2427065"/>
            <a:ext cx="4413256" cy="658800"/>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4369979"/>
            <a:ext cx="8296256" cy="461665"/>
          </a:xfrm>
          <a:prstGeom prst="rect">
            <a:avLst/>
          </a:prstGeom>
          <a:noFill/>
        </p:spPr>
        <p:txBody>
          <a:bodyPr wrap="square" rtlCol="0">
            <a:spAutoFit/>
          </a:bodyPr>
          <a:lstStyle/>
          <a:p>
            <a:pPr algn="just"/>
            <a:r>
              <a:rPr lang="en-US" altLang="zh-TW" sz="2400" dirty="0"/>
              <a:t>The integrals on the right form the overlap matrix; </a:t>
            </a:r>
            <a:endParaRPr lang="en-US" sz="2400" dirty="0"/>
          </a:p>
        </p:txBody>
      </p:sp>
      <p:pic>
        <p:nvPicPr>
          <p:cNvPr id="16" name="Picture 15">
            <a:extLst>
              <a:ext uri="{FF2B5EF4-FFF2-40B4-BE49-F238E27FC236}">
                <a16:creationId xmlns:a16="http://schemas.microsoft.com/office/drawing/2014/main" id="{0C20858B-E4A1-1B76-3DE9-F363065F7B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4831644"/>
            <a:ext cx="3058218" cy="658800"/>
          </a:xfrm>
          <a:prstGeom prst="rect">
            <a:avLst/>
          </a:prstGeom>
        </p:spPr>
      </p:pic>
      <p:pic>
        <p:nvPicPr>
          <p:cNvPr id="11" name="圖片 10">
            <a:extLst>
              <a:ext uri="{FF2B5EF4-FFF2-40B4-BE49-F238E27FC236}">
                <a16:creationId xmlns:a16="http://schemas.microsoft.com/office/drawing/2014/main" id="{2B0D0A54-71F4-43B5-937D-608C10BA9C17}"/>
              </a:ext>
            </a:extLst>
          </p:cNvPr>
          <p:cNvPicPr>
            <a:picLocks noChangeAspect="1"/>
          </p:cNvPicPr>
          <p:nvPr/>
        </p:nvPicPr>
        <p:blipFill>
          <a:blip r:embed="rId6"/>
          <a:stretch>
            <a:fillRect/>
          </a:stretch>
        </p:blipFill>
        <p:spPr>
          <a:xfrm>
            <a:off x="488519" y="3548280"/>
            <a:ext cx="7626781" cy="794904"/>
          </a:xfrm>
          <a:prstGeom prst="rect">
            <a:avLst/>
          </a:prstGeom>
        </p:spPr>
      </p:pic>
      <p:pic>
        <p:nvPicPr>
          <p:cNvPr id="12" name="圖片 11">
            <a:extLst>
              <a:ext uri="{FF2B5EF4-FFF2-40B4-BE49-F238E27FC236}">
                <a16:creationId xmlns:a16="http://schemas.microsoft.com/office/drawing/2014/main" id="{E512052A-B427-4D74-A622-0118F822DDCC}"/>
              </a:ext>
            </a:extLst>
          </p:cNvPr>
          <p:cNvPicPr>
            <a:picLocks noChangeAspect="1"/>
          </p:cNvPicPr>
          <p:nvPr/>
        </p:nvPicPr>
        <p:blipFill>
          <a:blip r:embed="rId7"/>
          <a:stretch>
            <a:fillRect/>
          </a:stretch>
        </p:blipFill>
        <p:spPr>
          <a:xfrm>
            <a:off x="488518" y="5960323"/>
            <a:ext cx="3589087" cy="658800"/>
          </a:xfrm>
          <a:prstGeom prst="rect">
            <a:avLst/>
          </a:prstGeom>
        </p:spPr>
      </p:pic>
      <p:sp>
        <p:nvSpPr>
          <p:cNvPr id="18" name="TextBox 9">
            <a:extLst>
              <a:ext uri="{FF2B5EF4-FFF2-40B4-BE49-F238E27FC236}">
                <a16:creationId xmlns:a16="http://schemas.microsoft.com/office/drawing/2014/main" id="{5AA26CFE-4719-4925-AFB3-E2559F670318}"/>
              </a:ext>
            </a:extLst>
          </p:cNvPr>
          <p:cNvSpPr txBox="1"/>
          <p:nvPr/>
        </p:nvSpPr>
        <p:spPr>
          <a:xfrm>
            <a:off x="390545" y="5490444"/>
            <a:ext cx="8296256" cy="461665"/>
          </a:xfrm>
          <a:prstGeom prst="rect">
            <a:avLst/>
          </a:prstGeom>
          <a:noFill/>
        </p:spPr>
        <p:txBody>
          <a:bodyPr wrap="square" rtlCol="0">
            <a:spAutoFit/>
          </a:bodyPr>
          <a:lstStyle/>
          <a:p>
            <a:pPr algn="just"/>
            <a:r>
              <a:rPr lang="en-US" altLang="zh-TW" sz="2400" dirty="0"/>
              <a:t>The integrals on the left form the </a:t>
            </a:r>
            <a:r>
              <a:rPr lang="en-US" altLang="zh-TW" sz="2400" dirty="0" err="1"/>
              <a:t>Fock</a:t>
            </a:r>
            <a:r>
              <a:rPr lang="en-US" altLang="zh-TW" sz="2400" dirty="0"/>
              <a:t> matrix</a:t>
            </a:r>
            <a:endParaRPr lang="en-US" sz="2400" dirty="0"/>
          </a:p>
        </p:txBody>
      </p:sp>
      <mc:AlternateContent xmlns:mc="http://schemas.openxmlformats.org/markup-compatibility/2006" xmlns:a14="http://schemas.microsoft.com/office/drawing/2010/main">
        <mc:Choice Requires="a14">
          <p:sp>
            <p:nvSpPr>
              <p:cNvPr id="13" name="TextBox 9">
                <a:extLst>
                  <a:ext uri="{FF2B5EF4-FFF2-40B4-BE49-F238E27FC236}">
                    <a16:creationId xmlns:a16="http://schemas.microsoft.com/office/drawing/2014/main" id="{B1C9042B-40B8-4650-AF89-7423D08A1E2C}"/>
                  </a:ext>
                </a:extLst>
              </p:cNvPr>
              <p:cNvSpPr txBox="1"/>
              <p:nvPr/>
            </p:nvSpPr>
            <p:spPr>
              <a:xfrm>
                <a:off x="390545" y="3088202"/>
                <a:ext cx="8296256" cy="494815"/>
              </a:xfrm>
              <a:prstGeom prst="rect">
                <a:avLst/>
              </a:prstGeom>
              <a:noFill/>
            </p:spPr>
            <p:txBody>
              <a:bodyPr wrap="square" rtlCol="0">
                <a:spAutoFit/>
              </a:bodyPr>
              <a:lstStyle/>
              <a:p>
                <a:pPr algn="just"/>
                <a:r>
                  <a:rPr lang="en-US" altLang="zh-TW" sz="2400" dirty="0"/>
                  <a:t>Multiply from the right by </a:t>
                </a:r>
                <a14:m>
                  <m:oMath xmlns:m="http://schemas.openxmlformats.org/officeDocument/2006/math">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𝜙</m:t>
                        </m:r>
                      </m:e>
                      <m:sub>
                        <m:r>
                          <a:rPr lang="en-US" altLang="zh-TW" sz="2400" b="0" i="1" smtClean="0">
                            <a:latin typeface="Cambria Math" panose="02040503050406030204" pitchFamily="18" charset="0"/>
                          </a:rPr>
                          <m:t>𝜇</m:t>
                        </m:r>
                      </m:sub>
                      <m:sup>
                        <m:r>
                          <a:rPr lang="en-US" altLang="zh-TW" sz="2400" b="0" i="1" smtClean="0">
                            <a:latin typeface="Cambria Math" panose="02040503050406030204" pitchFamily="18" charset="0"/>
                          </a:rPr>
                          <m:t>∗</m:t>
                        </m:r>
                      </m:sup>
                    </m:sSubSup>
                    <m:r>
                      <a:rPr lang="en-US" altLang="zh-TW" sz="2400" b="0" i="1" smtClean="0">
                        <a:latin typeface="Cambria Math" panose="02040503050406030204" pitchFamily="18" charset="0"/>
                      </a:rPr>
                      <m:t>(1)</m:t>
                    </m:r>
                  </m:oMath>
                </a14:m>
                <a:r>
                  <a:rPr lang="en-US" sz="2400" dirty="0"/>
                  <a:t> and integrate</a:t>
                </a:r>
              </a:p>
            </p:txBody>
          </p:sp>
        </mc:Choice>
        <mc:Fallback xmlns="">
          <p:sp>
            <p:nvSpPr>
              <p:cNvPr id="13" name="TextBox 9">
                <a:extLst>
                  <a:ext uri="{FF2B5EF4-FFF2-40B4-BE49-F238E27FC236}">
                    <a16:creationId xmlns:a16="http://schemas.microsoft.com/office/drawing/2014/main" id="{B1C9042B-40B8-4650-AF89-7423D08A1E2C}"/>
                  </a:ext>
                </a:extLst>
              </p:cNvPr>
              <p:cNvSpPr txBox="1">
                <a:spLocks noRot="1" noChangeAspect="1" noMove="1" noResize="1" noEditPoints="1" noAdjustHandles="1" noChangeArrowheads="1" noChangeShapeType="1" noTextEdit="1"/>
              </p:cNvSpPr>
              <p:nvPr/>
            </p:nvSpPr>
            <p:spPr>
              <a:xfrm>
                <a:off x="390545" y="3088202"/>
                <a:ext cx="8296256" cy="494815"/>
              </a:xfrm>
              <a:prstGeom prst="rect">
                <a:avLst/>
              </a:prstGeom>
              <a:blipFill>
                <a:blip r:embed="rId8"/>
                <a:stretch>
                  <a:fillRect l="-1102" t="-9877" b="-20988"/>
                </a:stretch>
              </a:blipFill>
            </p:spPr>
            <p:txBody>
              <a:bodyPr/>
              <a:lstStyle/>
              <a:p>
                <a:r>
                  <a:rPr lang="en-US">
                    <a:noFill/>
                  </a:rPr>
                  <a:t> </a:t>
                </a:r>
              </a:p>
            </p:txBody>
          </p:sp>
        </mc:Fallback>
      </mc:AlternateContent>
    </p:spTree>
    <p:extLst>
      <p:ext uri="{BB962C8B-B14F-4D97-AF65-F5344CB8AC3E}">
        <p14:creationId xmlns:p14="http://schemas.microsoft.com/office/powerpoint/2010/main" val="79240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1633134"/>
            <a:ext cx="8296256" cy="461665"/>
          </a:xfrm>
          <a:prstGeom prst="rect">
            <a:avLst/>
          </a:prstGeom>
          <a:noFill/>
        </p:spPr>
        <p:txBody>
          <a:bodyPr wrap="square" rtlCol="0">
            <a:spAutoFit/>
          </a:bodyPr>
          <a:lstStyle/>
          <a:p>
            <a:pPr algn="just"/>
            <a:r>
              <a:rPr lang="en-US" altLang="zh-TW" sz="2400" dirty="0"/>
              <a:t>The expansion coefficients (MO coefficients) are</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7" y="2094799"/>
            <a:ext cx="4172897" cy="183523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AAEB1E-7B74-683C-86AF-797BD6D06243}"/>
                  </a:ext>
                </a:extLst>
              </p:cNvPr>
              <p:cNvSpPr txBox="1"/>
              <p:nvPr/>
            </p:nvSpPr>
            <p:spPr>
              <a:xfrm>
                <a:off x="390545" y="3930037"/>
                <a:ext cx="8296256" cy="878510"/>
              </a:xfrm>
              <a:prstGeom prst="rect">
                <a:avLst/>
              </a:prstGeom>
              <a:noFill/>
            </p:spPr>
            <p:txBody>
              <a:bodyPr wrap="square" rtlCol="0">
                <a:spAutoFit/>
              </a:bodyPr>
              <a:lstStyle/>
              <a:p>
                <a:pPr algn="just"/>
                <a:r>
                  <a:rPr lang="en-US" altLang="zh-TW" sz="2400" dirty="0"/>
                  <a:t>Molecular orbitals</a:t>
                </a:r>
                <a:r>
                  <a:rPr lang="zh-TW" altLang="en-US" sz="2400" dirty="0"/>
                  <a:t> </a:t>
                </a:r>
                <a14:m>
                  <m:oMath xmlns:m="http://schemas.openxmlformats.org/officeDocument/2006/math">
                    <m:sSub>
                      <m:sSubPr>
                        <m:ctrlPr>
                          <a:rPr lang="en-US" altLang="zh-TW" sz="2400" b="0" i="1" dirty="0" smtClean="0">
                            <a:latin typeface="Cambria Math" panose="02040503050406030204" pitchFamily="18" charset="0"/>
                          </a:rPr>
                        </m:ctrlPr>
                      </m:sSubPr>
                      <m:e>
                        <m:r>
                          <a:rPr lang="en-US" altLang="zh-TW" sz="2400" i="1" dirty="0" smtClean="0">
                            <a:latin typeface="Cambria Math" panose="02040503050406030204" pitchFamily="18" charset="0"/>
                          </a:rPr>
                          <m:t>𝜓</m:t>
                        </m:r>
                      </m:e>
                      <m:sub>
                        <m:r>
                          <a:rPr lang="en-US" altLang="zh-TW" sz="2400" b="0" i="1" dirty="0" smtClean="0">
                            <a:latin typeface="Cambria Math" panose="02040503050406030204" pitchFamily="18" charset="0"/>
                          </a:rPr>
                          <m:t>𝑖</m:t>
                        </m:r>
                      </m:sub>
                    </m:sSub>
                  </m:oMath>
                </a14:m>
                <a:r>
                  <a:rPr lang="en-US" sz="2400" dirty="0"/>
                  <a:t> are formed by multiplying the basis functions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𝜙</m:t>
                                </m:r>
                              </m:e>
                              <m:sub>
                                <m:r>
                                  <a:rPr lang="en-US" sz="2400" b="0" i="1" smtClean="0">
                                    <a:latin typeface="Cambria Math" panose="02040503050406030204" pitchFamily="18" charset="0"/>
                                  </a:rPr>
                                  <m:t>𝑢</m:t>
                                </m:r>
                              </m:sub>
                            </m:sSub>
                          </m:e>
                        </m:d>
                      </m:e>
                    </m:d>
                  </m:oMath>
                </a14:m>
                <a:r>
                  <a:rPr lang="en-US" sz="2400" dirty="0"/>
                  <a:t> to the right of </a:t>
                </a:r>
                <a:r>
                  <a:rPr lang="en-US" sz="2400" b="1" dirty="0"/>
                  <a:t>C</a:t>
                </a:r>
                <a:r>
                  <a:rPr lang="en-US" sz="2400" dirty="0"/>
                  <a:t> </a:t>
                </a:r>
              </a:p>
            </p:txBody>
          </p:sp>
        </mc:Choice>
        <mc:Fallback xmlns="">
          <p:sp>
            <p:nvSpPr>
              <p:cNvPr id="10" name="TextBox 9">
                <a:extLst>
                  <a:ext uri="{FF2B5EF4-FFF2-40B4-BE49-F238E27FC236}">
                    <a16:creationId xmlns:a16="http://schemas.microsoft.com/office/drawing/2014/main" id="{78AAEB1E-7B74-683C-86AF-797BD6D06243}"/>
                  </a:ext>
                </a:extLst>
              </p:cNvPr>
              <p:cNvSpPr txBox="1">
                <a:spLocks noRot="1" noChangeAspect="1" noMove="1" noResize="1" noEditPoints="1" noAdjustHandles="1" noChangeArrowheads="1" noChangeShapeType="1" noTextEdit="1"/>
              </p:cNvSpPr>
              <p:nvPr/>
            </p:nvSpPr>
            <p:spPr>
              <a:xfrm>
                <a:off x="390545" y="3930037"/>
                <a:ext cx="8296256" cy="878510"/>
              </a:xfrm>
              <a:prstGeom prst="rect">
                <a:avLst/>
              </a:prstGeom>
              <a:blipFill>
                <a:blip r:embed="rId3"/>
                <a:stretch>
                  <a:fillRect l="-1102" t="-4861" r="-1176" b="-12500"/>
                </a:stretch>
              </a:blipFill>
            </p:spPr>
            <p:txBody>
              <a:bodyPr/>
              <a:lstStyle/>
              <a:p>
                <a:r>
                  <a:rPr lang="en-US">
                    <a:noFill/>
                  </a:rPr>
                  <a:t> </a:t>
                </a:r>
              </a:p>
            </p:txBody>
          </p:sp>
        </mc:Fallback>
      </mc:AlternateContent>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4808547"/>
            <a:ext cx="4420844"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a:t>
            </a:r>
            <a:r>
              <a:rPr lang="en-US" altLang="zh-TW" sz="2400" dirty="0" err="1"/>
              <a:t>Roothaan</a:t>
            </a:r>
            <a:r>
              <a:rPr lang="en-US" altLang="zh-TW" sz="2400" dirty="0"/>
              <a:t> equation in a compact matrix form is thus</a:t>
            </a:r>
            <a:endParaRPr lang="en-US" sz="2400" dirty="0"/>
          </a:p>
        </p:txBody>
      </p:sp>
      <p:pic>
        <p:nvPicPr>
          <p:cNvPr id="20" name="圖片 19">
            <a:extLst>
              <a:ext uri="{FF2B5EF4-FFF2-40B4-BE49-F238E27FC236}">
                <a16:creationId xmlns:a16="http://schemas.microsoft.com/office/drawing/2014/main" id="{EFF800E5-8099-4A90-B217-4EC8DD3B0F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1238862"/>
            <a:ext cx="1721282" cy="393436"/>
          </a:xfrm>
          <a:prstGeom prst="rect">
            <a:avLst/>
          </a:prstGeom>
        </p:spPr>
      </p:pic>
    </p:spTree>
    <p:extLst>
      <p:ext uri="{BB962C8B-B14F-4D97-AF65-F5344CB8AC3E}">
        <p14:creationId xmlns:p14="http://schemas.microsoft.com/office/powerpoint/2010/main" val="2032142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53</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38861"/>
            <a:ext cx="4635933" cy="3807612"/>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5046473"/>
            <a:ext cx="8296256" cy="461665"/>
          </a:xfrm>
          <a:prstGeom prst="rect">
            <a:avLst/>
          </a:prstGeom>
          <a:noFill/>
        </p:spPr>
        <p:txBody>
          <a:bodyPr wrap="square" rtlCol="0">
            <a:spAutoFit/>
          </a:bodyPr>
          <a:lstStyle/>
          <a:p>
            <a:pPr algn="just"/>
            <a:r>
              <a:rPr lang="en-US" altLang="zh-TW" sz="2400" dirty="0"/>
              <a:t>Density matrix for closed-shell is thus defined as</a:t>
            </a:r>
            <a:endParaRPr lang="en-US" sz="2400" dirty="0"/>
          </a:p>
        </p:txBody>
      </p:sp>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5508138"/>
            <a:ext cx="2438361"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Charge density is determined as </a:t>
            </a:r>
            <a:endParaRPr lang="en-US" sz="2400" dirty="0"/>
          </a:p>
        </p:txBody>
      </p:sp>
    </p:spTree>
    <p:extLst>
      <p:ext uri="{BB962C8B-B14F-4D97-AF65-F5344CB8AC3E}">
        <p14:creationId xmlns:p14="http://schemas.microsoft.com/office/powerpoint/2010/main" val="3038017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54</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rotWithShape="1">
          <a:blip r:embed="rId2">
            <a:extLst>
              <a:ext uri="{28A0092B-C50C-407E-A947-70E740481C1C}">
                <a14:useLocalDpi xmlns:a14="http://schemas.microsoft.com/office/drawing/2010/main" val="0"/>
              </a:ext>
            </a:extLst>
          </a:blip>
          <a:srcRect l="9030"/>
          <a:stretch/>
        </p:blipFill>
        <p:spPr>
          <a:xfrm>
            <a:off x="1230086" y="2080109"/>
            <a:ext cx="7471192" cy="1555720"/>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err="1"/>
              <a:t>Fock</a:t>
            </a:r>
            <a:r>
              <a:rPr lang="en-US" altLang="zh-TW" sz="2400" dirty="0"/>
              <a:t> operator written in terms of the density matrix</a:t>
            </a:r>
            <a:endParaRPr lang="en-US" sz="2400" dirty="0"/>
          </a:p>
        </p:txBody>
      </p:sp>
      <p:pic>
        <p:nvPicPr>
          <p:cNvPr id="4" name="Picture 3">
            <a:extLst>
              <a:ext uri="{FF2B5EF4-FFF2-40B4-BE49-F238E27FC236}">
                <a16:creationId xmlns:a16="http://schemas.microsoft.com/office/drawing/2014/main" id="{A4A925EC-AB55-00FD-2A36-47FB2FDCC8CC}"/>
              </a:ext>
            </a:extLst>
          </p:cNvPr>
          <p:cNvPicPr>
            <a:picLocks noChangeAspect="1"/>
          </p:cNvPicPr>
          <p:nvPr/>
        </p:nvPicPr>
        <p:blipFill>
          <a:blip r:embed="rId3"/>
          <a:stretch>
            <a:fillRect/>
          </a:stretch>
        </p:blipFill>
        <p:spPr>
          <a:xfrm>
            <a:off x="558246" y="1238861"/>
            <a:ext cx="6655208" cy="841248"/>
          </a:xfrm>
          <a:prstGeom prst="rect">
            <a:avLst/>
          </a:prstGeom>
        </p:spPr>
      </p:pic>
      <p:sp>
        <p:nvSpPr>
          <p:cNvPr id="6" name="TextBox 9">
            <a:extLst>
              <a:ext uri="{FF2B5EF4-FFF2-40B4-BE49-F238E27FC236}">
                <a16:creationId xmlns:a16="http://schemas.microsoft.com/office/drawing/2014/main" id="{6C836B56-E60D-CFCA-B9D8-1DDF61180CE8}"/>
              </a:ext>
            </a:extLst>
          </p:cNvPr>
          <p:cNvSpPr txBox="1"/>
          <p:nvPr/>
        </p:nvSpPr>
        <p:spPr>
          <a:xfrm>
            <a:off x="390545" y="3635829"/>
            <a:ext cx="8296256" cy="461665"/>
          </a:xfrm>
          <a:prstGeom prst="rect">
            <a:avLst/>
          </a:prstGeom>
          <a:noFill/>
        </p:spPr>
        <p:txBody>
          <a:bodyPr wrap="square" rtlCol="0">
            <a:spAutoFit/>
          </a:bodyPr>
          <a:lstStyle/>
          <a:p>
            <a:pPr algn="just"/>
            <a:r>
              <a:rPr lang="en-US" altLang="zh-TW" sz="2400" dirty="0"/>
              <a:t>The </a:t>
            </a:r>
            <a:r>
              <a:rPr lang="en-US" altLang="zh-TW" sz="2400" dirty="0" err="1"/>
              <a:t>Fock</a:t>
            </a:r>
            <a:r>
              <a:rPr lang="en-US" altLang="zh-TW" sz="2400" dirty="0"/>
              <a:t> matrix</a:t>
            </a:r>
            <a:r>
              <a:rPr lang="zh-TW" altLang="en-US" sz="2400" dirty="0"/>
              <a:t> </a:t>
            </a:r>
            <a:r>
              <a:rPr lang="en-US" altLang="zh-TW" sz="2400" dirty="0"/>
              <a:t>(</a:t>
            </a:r>
            <a:r>
              <a:rPr lang="en-US" altLang="zh-TW" sz="2400" b="1" dirty="0"/>
              <a:t>F</a:t>
            </a:r>
            <a:r>
              <a:rPr lang="en-US" altLang="zh-TW" sz="2400" dirty="0"/>
              <a:t>), which is Hermitian, has elements</a:t>
            </a:r>
            <a:endParaRPr lang="en-US" sz="2400" dirty="0"/>
          </a:p>
        </p:txBody>
      </p:sp>
      <p:pic>
        <p:nvPicPr>
          <p:cNvPr id="7" name="Picture 6">
            <a:extLst>
              <a:ext uri="{FF2B5EF4-FFF2-40B4-BE49-F238E27FC236}">
                <a16:creationId xmlns:a16="http://schemas.microsoft.com/office/drawing/2014/main" id="{27BC8F6C-6A05-3C4D-B73F-1B05E313C31F}"/>
              </a:ext>
            </a:extLst>
          </p:cNvPr>
          <p:cNvPicPr>
            <a:picLocks noChangeAspect="1"/>
          </p:cNvPicPr>
          <p:nvPr/>
        </p:nvPicPr>
        <p:blipFill>
          <a:blip r:embed="rId4"/>
          <a:stretch>
            <a:fillRect/>
          </a:stretch>
        </p:blipFill>
        <p:spPr>
          <a:xfrm>
            <a:off x="558246" y="4097241"/>
            <a:ext cx="4357476" cy="841248"/>
          </a:xfrm>
          <a:prstGeom prst="rect">
            <a:avLst/>
          </a:prstGeom>
        </p:spPr>
      </p:pic>
      <p:pic>
        <p:nvPicPr>
          <p:cNvPr id="9" name="Picture 8">
            <a:extLst>
              <a:ext uri="{FF2B5EF4-FFF2-40B4-BE49-F238E27FC236}">
                <a16:creationId xmlns:a16="http://schemas.microsoft.com/office/drawing/2014/main" id="{21F0EA4F-2149-3A11-A3D6-DC5321914F85}"/>
              </a:ext>
            </a:extLst>
          </p:cNvPr>
          <p:cNvPicPr>
            <a:picLocks noChangeAspect="1"/>
          </p:cNvPicPr>
          <p:nvPr/>
        </p:nvPicPr>
        <p:blipFill>
          <a:blip r:embed="rId5"/>
          <a:stretch>
            <a:fillRect/>
          </a:stretch>
        </p:blipFill>
        <p:spPr>
          <a:xfrm>
            <a:off x="1197427" y="4956925"/>
            <a:ext cx="7955280" cy="1424825"/>
          </a:xfrm>
          <a:prstGeom prst="rect">
            <a:avLst/>
          </a:prstGeom>
        </p:spPr>
      </p:pic>
    </p:spTree>
    <p:extLst>
      <p:ext uri="{BB962C8B-B14F-4D97-AF65-F5344CB8AC3E}">
        <p14:creationId xmlns:p14="http://schemas.microsoft.com/office/powerpoint/2010/main" val="3268762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55</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first term is called the core-Hamiltonian matrix</a:t>
            </a:r>
            <a:endParaRPr lang="en-US" sz="2400" dirty="0"/>
          </a:p>
        </p:txBody>
      </p:sp>
      <mc:AlternateContent xmlns:mc="http://schemas.openxmlformats.org/markup-compatibility/2006" xmlns:a14="http://schemas.microsoft.com/office/drawing/2010/main">
        <mc:Choice Requires="a14">
          <p:sp>
            <p:nvSpPr>
              <p:cNvPr id="6" name="TextBox 9">
                <a:extLst>
                  <a:ext uri="{FF2B5EF4-FFF2-40B4-BE49-F238E27FC236}">
                    <a16:creationId xmlns:a16="http://schemas.microsoft.com/office/drawing/2014/main" id="{6C836B56-E60D-CFCA-B9D8-1DDF61180CE8}"/>
                  </a:ext>
                </a:extLst>
              </p:cNvPr>
              <p:cNvSpPr txBox="1"/>
              <p:nvPr/>
            </p:nvSpPr>
            <p:spPr>
              <a:xfrm>
                <a:off x="390545" y="2058910"/>
                <a:ext cx="8296256" cy="461665"/>
              </a:xfrm>
              <a:prstGeom prst="rect">
                <a:avLst/>
              </a:prstGeom>
              <a:noFill/>
            </p:spPr>
            <p:txBody>
              <a:bodyPr wrap="square" rtlCol="0">
                <a:spAutoFit/>
              </a:bodyPr>
              <a:lstStyle/>
              <a:p>
                <a:pPr algn="just"/>
                <a:r>
                  <a:rPr lang="en-US" altLang="zh-TW" sz="2400" dirty="0"/>
                  <a:t>The first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kinetic energy integrals</a:t>
                </a:r>
                <a:endParaRPr lang="en-US" sz="2400" dirty="0"/>
              </a:p>
            </p:txBody>
          </p:sp>
        </mc:Choice>
        <mc:Fallback xmlns="">
          <p:sp>
            <p:nvSpPr>
              <p:cNvPr id="6" name="TextBox 9">
                <a:extLst>
                  <a:ext uri="{FF2B5EF4-FFF2-40B4-BE49-F238E27FC236}">
                    <a16:creationId xmlns:a16="http://schemas.microsoft.com/office/drawing/2014/main" id="{6C836B56-E60D-CFCA-B9D8-1DDF61180CE8}"/>
                  </a:ext>
                </a:extLst>
              </p:cNvPr>
              <p:cNvSpPr txBox="1">
                <a:spLocks noRot="1" noChangeAspect="1" noMove="1" noResize="1" noEditPoints="1" noAdjustHandles="1" noChangeArrowheads="1" noChangeShapeType="1" noTextEdit="1"/>
              </p:cNvSpPr>
              <p:nvPr/>
            </p:nvSpPr>
            <p:spPr>
              <a:xfrm>
                <a:off x="390545" y="2058910"/>
                <a:ext cx="8296256" cy="461665"/>
              </a:xfrm>
              <a:prstGeom prst="rect">
                <a:avLst/>
              </a:prstGeom>
              <a:blipFill>
                <a:blip r:embed="rId2"/>
                <a:stretch>
                  <a:fillRect l="-1070" t="-10811" b="-2702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52C521A-79EF-8549-007D-0BB0990DA74F}"/>
              </a:ext>
            </a:extLst>
          </p:cNvPr>
          <p:cNvPicPr>
            <a:picLocks noChangeAspect="1"/>
          </p:cNvPicPr>
          <p:nvPr/>
        </p:nvPicPr>
        <p:blipFill>
          <a:blip r:embed="rId3"/>
          <a:stretch>
            <a:fillRect/>
          </a:stretch>
        </p:blipFill>
        <p:spPr>
          <a:xfrm>
            <a:off x="558246" y="1238861"/>
            <a:ext cx="3850468" cy="664206"/>
          </a:xfrm>
          <a:prstGeom prst="rect">
            <a:avLst/>
          </a:prstGeom>
        </p:spPr>
      </p:pic>
      <p:pic>
        <p:nvPicPr>
          <p:cNvPr id="11" name="Picture 10">
            <a:extLst>
              <a:ext uri="{FF2B5EF4-FFF2-40B4-BE49-F238E27FC236}">
                <a16:creationId xmlns:a16="http://schemas.microsoft.com/office/drawing/2014/main" id="{527E4B1A-F403-1E23-A2B5-17E3441AA487}"/>
              </a:ext>
            </a:extLst>
          </p:cNvPr>
          <p:cNvPicPr>
            <a:picLocks noChangeAspect="1"/>
          </p:cNvPicPr>
          <p:nvPr/>
        </p:nvPicPr>
        <p:blipFill>
          <a:blip r:embed="rId4"/>
          <a:stretch>
            <a:fillRect/>
          </a:stretch>
        </p:blipFill>
        <p:spPr>
          <a:xfrm>
            <a:off x="4572000" y="1200466"/>
            <a:ext cx="3950206" cy="832104"/>
          </a:xfrm>
          <a:prstGeom prst="rect">
            <a:avLst/>
          </a:prstGeom>
        </p:spPr>
      </p:pic>
      <p:sp>
        <p:nvSpPr>
          <p:cNvPr id="12" name="TextBox 11">
            <a:extLst>
              <a:ext uri="{FF2B5EF4-FFF2-40B4-BE49-F238E27FC236}">
                <a16:creationId xmlns:a16="http://schemas.microsoft.com/office/drawing/2014/main" id="{D4DF1C0E-8D52-5723-5C26-7F4C81D58DB9}"/>
              </a:ext>
            </a:extLst>
          </p:cNvPr>
          <p:cNvSpPr txBox="1"/>
          <p:nvPr/>
        </p:nvSpPr>
        <p:spPr>
          <a:xfrm>
            <a:off x="4324147" y="1412744"/>
            <a:ext cx="269626" cy="461665"/>
          </a:xfrm>
          <a:prstGeom prst="rect">
            <a:avLst/>
          </a:prstGeom>
          <a:noFill/>
        </p:spPr>
        <p:txBody>
          <a:bodyPr wrap="none" rtlCol="0">
            <a:spAutoFit/>
          </a:bodyPr>
          <a:lstStyle/>
          <a:p>
            <a:r>
              <a:rPr lang="en-US" sz="2400" dirty="0"/>
              <a:t>,</a:t>
            </a:r>
          </a:p>
        </p:txBody>
      </p:sp>
      <p:pic>
        <p:nvPicPr>
          <p:cNvPr id="13" name="Picture 12">
            <a:extLst>
              <a:ext uri="{FF2B5EF4-FFF2-40B4-BE49-F238E27FC236}">
                <a16:creationId xmlns:a16="http://schemas.microsoft.com/office/drawing/2014/main" id="{F76FECE5-16DC-075E-B39F-AB255694A919}"/>
              </a:ext>
            </a:extLst>
          </p:cNvPr>
          <p:cNvPicPr>
            <a:picLocks noChangeAspect="1"/>
          </p:cNvPicPr>
          <p:nvPr/>
        </p:nvPicPr>
        <p:blipFill>
          <a:blip r:embed="rId5"/>
          <a:stretch>
            <a:fillRect/>
          </a:stretch>
        </p:blipFill>
        <p:spPr>
          <a:xfrm>
            <a:off x="558246" y="2539011"/>
            <a:ext cx="4153528" cy="658368"/>
          </a:xfrm>
          <a:prstGeom prst="rect">
            <a:avLst/>
          </a:prstGeom>
        </p:spPr>
      </p:pic>
      <mc:AlternateContent xmlns:mc="http://schemas.openxmlformats.org/markup-compatibility/2006" xmlns:a14="http://schemas.microsoft.com/office/drawing/2010/main">
        <mc:Choice Requires="a14">
          <p:sp>
            <p:nvSpPr>
              <p:cNvPr id="14" name="TextBox 9">
                <a:extLst>
                  <a:ext uri="{FF2B5EF4-FFF2-40B4-BE49-F238E27FC236}">
                    <a16:creationId xmlns:a16="http://schemas.microsoft.com/office/drawing/2014/main" id="{CEF3F2E4-DAA9-7348-76C6-BCDFF5E18F54}"/>
                  </a:ext>
                </a:extLst>
              </p:cNvPr>
              <p:cNvSpPr txBox="1"/>
              <p:nvPr/>
            </p:nvSpPr>
            <p:spPr>
              <a:xfrm>
                <a:off x="390545" y="3195911"/>
                <a:ext cx="8296256" cy="461665"/>
              </a:xfrm>
              <a:prstGeom prst="rect">
                <a:avLst/>
              </a:prstGeom>
              <a:noFill/>
            </p:spPr>
            <p:txBody>
              <a:bodyPr wrap="square" rtlCol="0">
                <a:spAutoFit/>
              </a:bodyPr>
              <a:lstStyle/>
              <a:p>
                <a:pPr algn="just"/>
                <a:r>
                  <a:rPr lang="en-US" altLang="zh-TW" sz="2400" dirty="0"/>
                  <a:t>The second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nuclear attraction integrals</a:t>
                </a:r>
                <a:endParaRPr lang="en-US" sz="2400" dirty="0"/>
              </a:p>
            </p:txBody>
          </p:sp>
        </mc:Choice>
        <mc:Fallback xmlns="">
          <p:sp>
            <p:nvSpPr>
              <p:cNvPr id="14" name="TextBox 9">
                <a:extLst>
                  <a:ext uri="{FF2B5EF4-FFF2-40B4-BE49-F238E27FC236}">
                    <a16:creationId xmlns:a16="http://schemas.microsoft.com/office/drawing/2014/main" id="{CEF3F2E4-DAA9-7348-76C6-BCDFF5E18F54}"/>
                  </a:ext>
                </a:extLst>
              </p:cNvPr>
              <p:cNvSpPr txBox="1">
                <a:spLocks noRot="1" noChangeAspect="1" noMove="1" noResize="1" noEditPoints="1" noAdjustHandles="1" noChangeArrowheads="1" noChangeShapeType="1" noTextEdit="1"/>
              </p:cNvSpPr>
              <p:nvPr/>
            </p:nvSpPr>
            <p:spPr>
              <a:xfrm>
                <a:off x="390545" y="3195911"/>
                <a:ext cx="8296256" cy="461665"/>
              </a:xfrm>
              <a:prstGeom prst="rect">
                <a:avLst/>
              </a:prstGeom>
              <a:blipFill>
                <a:blip r:embed="rId6"/>
                <a:stretch>
                  <a:fillRect l="-1070" t="-10811" b="-2973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F1B0B06A-5557-49DF-519D-BED6BD7EF571}"/>
              </a:ext>
            </a:extLst>
          </p:cNvPr>
          <p:cNvPicPr>
            <a:picLocks noChangeAspect="1"/>
          </p:cNvPicPr>
          <p:nvPr/>
        </p:nvPicPr>
        <p:blipFill>
          <a:blip r:embed="rId7"/>
          <a:stretch>
            <a:fillRect/>
          </a:stretch>
        </p:blipFill>
        <p:spPr>
          <a:xfrm>
            <a:off x="558245" y="3651436"/>
            <a:ext cx="5037011" cy="832494"/>
          </a:xfrm>
          <a:prstGeom prst="rect">
            <a:avLst/>
          </a:prstGeom>
        </p:spPr>
      </p:pic>
      <p:sp>
        <p:nvSpPr>
          <p:cNvPr id="18" name="TextBox 9">
            <a:extLst>
              <a:ext uri="{FF2B5EF4-FFF2-40B4-BE49-F238E27FC236}">
                <a16:creationId xmlns:a16="http://schemas.microsoft.com/office/drawing/2014/main" id="{ED155186-21D6-694A-9CA8-E815BB8B964A}"/>
              </a:ext>
            </a:extLst>
          </p:cNvPr>
          <p:cNvSpPr txBox="1"/>
          <p:nvPr/>
        </p:nvSpPr>
        <p:spPr>
          <a:xfrm>
            <a:off x="390545" y="4953132"/>
            <a:ext cx="8296256" cy="1200329"/>
          </a:xfrm>
          <a:prstGeom prst="rect">
            <a:avLst/>
          </a:prstGeom>
          <a:noFill/>
        </p:spPr>
        <p:txBody>
          <a:bodyPr wrap="square" rtlCol="0">
            <a:spAutoFit/>
          </a:bodyPr>
          <a:lstStyle/>
          <a:p>
            <a:pPr marL="457200" indent="-457200" algn="just">
              <a:buFont typeface="Arial" panose="020B0604020202020204" pitchFamily="34" charset="0"/>
              <a:buChar char="•"/>
            </a:pPr>
            <a:r>
              <a:rPr lang="en-US" altLang="zh-TW" sz="2400" dirty="0"/>
              <a:t>Since basis functions are not changed during the SCF procedure (unlike the density matrices), these two integrals remain constant during the procedure.</a:t>
            </a:r>
            <a:endParaRPr lang="en-US" sz="2400" dirty="0"/>
          </a:p>
        </p:txBody>
      </p:sp>
      <p:pic>
        <p:nvPicPr>
          <p:cNvPr id="19" name="Picture 18">
            <a:extLst>
              <a:ext uri="{FF2B5EF4-FFF2-40B4-BE49-F238E27FC236}">
                <a16:creationId xmlns:a16="http://schemas.microsoft.com/office/drawing/2014/main" id="{ADBE7BFB-911C-6686-B1D9-96E64A629ADF}"/>
              </a:ext>
            </a:extLst>
          </p:cNvPr>
          <p:cNvPicPr>
            <a:picLocks noChangeAspect="1"/>
          </p:cNvPicPr>
          <p:nvPr/>
        </p:nvPicPr>
        <p:blipFill rotWithShape="1">
          <a:blip r:embed="rId8"/>
          <a:srcRect l="1445" t="7861"/>
          <a:stretch/>
        </p:blipFill>
        <p:spPr>
          <a:xfrm>
            <a:off x="558245" y="4499075"/>
            <a:ext cx="2796876" cy="438912"/>
          </a:xfrm>
          <a:prstGeom prst="rect">
            <a:avLst/>
          </a:prstGeom>
        </p:spPr>
      </p:pic>
    </p:spTree>
    <p:extLst>
      <p:ext uri="{BB962C8B-B14F-4D97-AF65-F5344CB8AC3E}">
        <p14:creationId xmlns:p14="http://schemas.microsoft.com/office/powerpoint/2010/main" val="3349821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56</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830997"/>
          </a:xfrm>
          <a:prstGeom prst="rect">
            <a:avLst/>
          </a:prstGeom>
          <a:noFill/>
        </p:spPr>
        <p:txBody>
          <a:bodyPr wrap="square" rtlCol="0">
            <a:spAutoFit/>
          </a:bodyPr>
          <a:lstStyle/>
          <a:p>
            <a:pPr algn="just"/>
            <a:r>
              <a:rPr lang="en-US" altLang="zh-TW" sz="2400" dirty="0"/>
              <a:t>The second term is the two electron (four index) integrals, which is updated iteratively throughout the SCF procedure </a:t>
            </a:r>
            <a:endParaRPr lang="en-US" sz="2400" dirty="0"/>
          </a:p>
        </p:txBody>
      </p:sp>
      <p:pic>
        <p:nvPicPr>
          <p:cNvPr id="4" name="Picture 3">
            <a:extLst>
              <a:ext uri="{FF2B5EF4-FFF2-40B4-BE49-F238E27FC236}">
                <a16:creationId xmlns:a16="http://schemas.microsoft.com/office/drawing/2014/main" id="{FCDDE936-A826-CA1D-ED22-9DD54DE84103}"/>
              </a:ext>
            </a:extLst>
          </p:cNvPr>
          <p:cNvPicPr>
            <a:picLocks noChangeAspect="1"/>
          </p:cNvPicPr>
          <p:nvPr/>
        </p:nvPicPr>
        <p:blipFill rotWithShape="1">
          <a:blip r:embed="rId3"/>
          <a:srcRect l="18638" r="71038"/>
          <a:stretch/>
        </p:blipFill>
        <p:spPr>
          <a:xfrm>
            <a:off x="1089044" y="1608193"/>
            <a:ext cx="399514" cy="667512"/>
          </a:xfrm>
          <a:prstGeom prst="rect">
            <a:avLst/>
          </a:prstGeom>
        </p:spPr>
      </p:pic>
      <p:pic>
        <p:nvPicPr>
          <p:cNvPr id="3" name="Picture 2">
            <a:extLst>
              <a:ext uri="{FF2B5EF4-FFF2-40B4-BE49-F238E27FC236}">
                <a16:creationId xmlns:a16="http://schemas.microsoft.com/office/drawing/2014/main" id="{A45AA246-E050-7833-75B0-8EFC04AE4EC4}"/>
              </a:ext>
            </a:extLst>
          </p:cNvPr>
          <p:cNvPicPr>
            <a:picLocks noChangeAspect="1"/>
          </p:cNvPicPr>
          <p:nvPr/>
        </p:nvPicPr>
        <p:blipFill>
          <a:blip r:embed="rId4"/>
          <a:stretch>
            <a:fillRect/>
          </a:stretch>
        </p:blipFill>
        <p:spPr>
          <a:xfrm>
            <a:off x="558246" y="1773331"/>
            <a:ext cx="530799" cy="424639"/>
          </a:xfrm>
          <a:prstGeom prst="rect">
            <a:avLst/>
          </a:prstGeom>
        </p:spPr>
      </p:pic>
      <p:pic>
        <p:nvPicPr>
          <p:cNvPr id="5" name="Picture 4">
            <a:extLst>
              <a:ext uri="{FF2B5EF4-FFF2-40B4-BE49-F238E27FC236}">
                <a16:creationId xmlns:a16="http://schemas.microsoft.com/office/drawing/2014/main" id="{A021CC81-FE9A-C18B-3473-116D9720258E}"/>
              </a:ext>
            </a:extLst>
          </p:cNvPr>
          <p:cNvPicPr>
            <a:picLocks noChangeAspect="1"/>
          </p:cNvPicPr>
          <p:nvPr/>
        </p:nvPicPr>
        <p:blipFill>
          <a:blip r:embed="rId5"/>
          <a:stretch>
            <a:fillRect/>
          </a:stretch>
        </p:blipFill>
        <p:spPr>
          <a:xfrm>
            <a:off x="1488558" y="1733789"/>
            <a:ext cx="4046147" cy="667512"/>
          </a:xfrm>
          <a:prstGeom prst="rect">
            <a:avLst/>
          </a:prstGeom>
        </p:spPr>
      </p:pic>
      <p:pic>
        <p:nvPicPr>
          <p:cNvPr id="7" name="Picture 6">
            <a:extLst>
              <a:ext uri="{FF2B5EF4-FFF2-40B4-BE49-F238E27FC236}">
                <a16:creationId xmlns:a16="http://schemas.microsoft.com/office/drawing/2014/main" id="{8EC32450-8287-548D-EF2F-75BBE04284C1}"/>
              </a:ext>
            </a:extLst>
          </p:cNvPr>
          <p:cNvPicPr>
            <a:picLocks noChangeAspect="1"/>
          </p:cNvPicPr>
          <p:nvPr/>
        </p:nvPicPr>
        <p:blipFill>
          <a:blip r:embed="rId6"/>
          <a:stretch>
            <a:fillRect/>
          </a:stretch>
        </p:blipFill>
        <p:spPr>
          <a:xfrm>
            <a:off x="1488558" y="2401301"/>
            <a:ext cx="6031816" cy="658368"/>
          </a:xfrm>
          <a:prstGeom prst="rect">
            <a:avLst/>
          </a:prstGeom>
        </p:spPr>
      </p:pic>
      <p:sp>
        <p:nvSpPr>
          <p:cNvPr id="9" name="TextBox 9">
            <a:extLst>
              <a:ext uri="{FF2B5EF4-FFF2-40B4-BE49-F238E27FC236}">
                <a16:creationId xmlns:a16="http://schemas.microsoft.com/office/drawing/2014/main" id="{C9CAB6FF-3500-3E34-D852-58535E566348}"/>
              </a:ext>
            </a:extLst>
          </p:cNvPr>
          <p:cNvSpPr txBox="1"/>
          <p:nvPr/>
        </p:nvSpPr>
        <p:spPr>
          <a:xfrm>
            <a:off x="390544" y="2499652"/>
            <a:ext cx="1023586" cy="830997"/>
          </a:xfrm>
          <a:prstGeom prst="rect">
            <a:avLst/>
          </a:prstGeom>
          <a:noFill/>
        </p:spPr>
        <p:txBody>
          <a:bodyPr wrap="square" rtlCol="0">
            <a:spAutoFit/>
          </a:bodyPr>
          <a:lstStyle/>
          <a:p>
            <a:pPr algn="just"/>
            <a:r>
              <a:rPr lang="en-US" altLang="zh-TW" sz="2400" dirty="0"/>
              <a:t>where</a:t>
            </a:r>
          </a:p>
          <a:p>
            <a:pPr algn="just"/>
            <a:endParaRPr lang="en-US" sz="2400" dirty="0"/>
          </a:p>
        </p:txBody>
      </p:sp>
      <p:pic>
        <p:nvPicPr>
          <p:cNvPr id="6" name="Picture 5">
            <a:extLst>
              <a:ext uri="{FF2B5EF4-FFF2-40B4-BE49-F238E27FC236}">
                <a16:creationId xmlns:a16="http://schemas.microsoft.com/office/drawing/2014/main" id="{F4CA1C05-C062-0C07-5807-0169681E3A42}"/>
              </a:ext>
            </a:extLst>
          </p:cNvPr>
          <p:cNvPicPr>
            <a:picLocks noChangeAspect="1"/>
          </p:cNvPicPr>
          <p:nvPr/>
        </p:nvPicPr>
        <p:blipFill>
          <a:blip r:embed="rId7"/>
          <a:stretch>
            <a:fillRect/>
          </a:stretch>
        </p:blipFill>
        <p:spPr>
          <a:xfrm>
            <a:off x="558246" y="3055436"/>
            <a:ext cx="4020383" cy="841248"/>
          </a:xfrm>
          <a:prstGeom prst="rect">
            <a:avLst/>
          </a:prstGeom>
        </p:spPr>
      </p:pic>
      <p:pic>
        <p:nvPicPr>
          <p:cNvPr id="10" name="Picture 9">
            <a:extLst>
              <a:ext uri="{FF2B5EF4-FFF2-40B4-BE49-F238E27FC236}">
                <a16:creationId xmlns:a16="http://schemas.microsoft.com/office/drawing/2014/main" id="{FCC4E330-F45D-B76D-D507-9050B10BCAC1}"/>
              </a:ext>
            </a:extLst>
          </p:cNvPr>
          <p:cNvPicPr>
            <a:picLocks noChangeAspect="1"/>
          </p:cNvPicPr>
          <p:nvPr/>
        </p:nvPicPr>
        <p:blipFill>
          <a:blip r:embed="rId8"/>
          <a:stretch>
            <a:fillRect/>
          </a:stretch>
        </p:blipFill>
        <p:spPr>
          <a:xfrm>
            <a:off x="558246" y="3896684"/>
            <a:ext cx="3470148" cy="841248"/>
          </a:xfrm>
          <a:prstGeom prst="rect">
            <a:avLst/>
          </a:prstGeom>
        </p:spPr>
      </p:pic>
    </p:spTree>
    <p:extLst>
      <p:ext uri="{BB962C8B-B14F-4D97-AF65-F5344CB8AC3E}">
        <p14:creationId xmlns:p14="http://schemas.microsoft.com/office/powerpoint/2010/main" val="160011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57</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Before we can solve the nonlinear eigenvalue problem</a:t>
            </a:r>
            <a:endParaRPr lang="en-US" sz="2400" dirty="0"/>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stretch>
            <a:fillRect/>
          </a:stretch>
        </p:blipFill>
        <p:spPr>
          <a:xfrm>
            <a:off x="558246" y="1237766"/>
            <a:ext cx="2278648" cy="447131"/>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altLang="zh-TW" sz="2400" dirty="0"/>
              <a:t>we need to first deal with the overlap matrix, </a:t>
            </a:r>
            <a:r>
              <a:rPr lang="en-US" altLang="zh-TW" sz="2400" b="1" dirty="0"/>
              <a:t>S</a:t>
            </a:r>
            <a:r>
              <a:rPr lang="en-US" altLang="zh-TW" sz="2400" dirty="0"/>
              <a:t>. </a:t>
            </a:r>
            <a:endParaRPr lang="en-US" sz="2400" dirty="0"/>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2080109"/>
            <a:ext cx="8296256" cy="461665"/>
          </a:xfrm>
          <a:prstGeom prst="rect">
            <a:avLst/>
          </a:prstGeom>
          <a:noFill/>
        </p:spPr>
        <p:txBody>
          <a:bodyPr wrap="square" rtlCol="0">
            <a:spAutoFit/>
          </a:bodyPr>
          <a:lstStyle/>
          <a:p>
            <a:pPr algn="just"/>
            <a:r>
              <a:rPr lang="en-US" altLang="zh-TW" sz="2400" dirty="0"/>
              <a:t>To turn </a:t>
            </a:r>
            <a:r>
              <a:rPr lang="en-US" altLang="zh-TW" sz="2400" b="1" dirty="0"/>
              <a:t>S </a:t>
            </a:r>
            <a:r>
              <a:rPr lang="en-US" altLang="zh-TW" sz="2400" dirty="0"/>
              <a:t>into </a:t>
            </a:r>
            <a:r>
              <a:rPr lang="en-US" altLang="zh-TW" sz="2400" b="1" dirty="0"/>
              <a:t>I</a:t>
            </a:r>
            <a:r>
              <a:rPr lang="en-US" altLang="zh-TW" sz="2400" dirty="0"/>
              <a:t> we can expand the basis functions</a:t>
            </a:r>
            <a:endParaRPr lang="en-US" sz="2400" dirty="0"/>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stretch>
            <a:fillRect/>
          </a:stretch>
        </p:blipFill>
        <p:spPr>
          <a:xfrm>
            <a:off x="558247" y="2538829"/>
            <a:ext cx="4922043" cy="680400"/>
          </a:xfrm>
          <a:prstGeom prst="rect">
            <a:avLst/>
          </a:prstGeom>
        </p:spPr>
      </p:pic>
      <p:sp>
        <p:nvSpPr>
          <p:cNvPr id="12" name="TextBox 9">
            <a:extLst>
              <a:ext uri="{FF2B5EF4-FFF2-40B4-BE49-F238E27FC236}">
                <a16:creationId xmlns:a16="http://schemas.microsoft.com/office/drawing/2014/main" id="{7A796B82-6B55-4CEF-81A3-69DA9B96CEB2}"/>
              </a:ext>
            </a:extLst>
          </p:cNvPr>
          <p:cNvSpPr txBox="1"/>
          <p:nvPr/>
        </p:nvSpPr>
        <p:spPr>
          <a:xfrm>
            <a:off x="390544" y="3219229"/>
            <a:ext cx="8296256" cy="461665"/>
          </a:xfrm>
          <a:prstGeom prst="rect">
            <a:avLst/>
          </a:prstGeom>
          <a:noFill/>
        </p:spPr>
        <p:txBody>
          <a:bodyPr wrap="square" rtlCol="0">
            <a:spAutoFit/>
          </a:bodyPr>
          <a:lstStyle/>
          <a:p>
            <a:pPr algn="just"/>
            <a:r>
              <a:rPr lang="en-US" altLang="zh-TW" sz="2400" dirty="0"/>
              <a:t>Such that the new basis is orthonormal</a:t>
            </a:r>
            <a:endParaRPr lang="en-US" sz="2400" dirty="0"/>
          </a:p>
        </p:txBody>
      </p:sp>
      <p:pic>
        <p:nvPicPr>
          <p:cNvPr id="5" name="圖片 4">
            <a:extLst>
              <a:ext uri="{FF2B5EF4-FFF2-40B4-BE49-F238E27FC236}">
                <a16:creationId xmlns:a16="http://schemas.microsoft.com/office/drawing/2014/main" id="{2FDB6EE6-2D8D-4402-85BC-FAF615C388B7}"/>
              </a:ext>
            </a:extLst>
          </p:cNvPr>
          <p:cNvPicPr>
            <a:picLocks noChangeAspect="1"/>
          </p:cNvPicPr>
          <p:nvPr/>
        </p:nvPicPr>
        <p:blipFill>
          <a:blip r:embed="rId5"/>
          <a:stretch>
            <a:fillRect/>
          </a:stretch>
        </p:blipFill>
        <p:spPr>
          <a:xfrm>
            <a:off x="558246" y="3680895"/>
            <a:ext cx="7416246" cy="2821644"/>
          </a:xfrm>
          <a:prstGeom prst="rect">
            <a:avLst/>
          </a:prstGeom>
        </p:spPr>
      </p:pic>
    </p:spTree>
    <p:extLst>
      <p:ext uri="{BB962C8B-B14F-4D97-AF65-F5344CB8AC3E}">
        <p14:creationId xmlns:p14="http://schemas.microsoft.com/office/powerpoint/2010/main" val="2578718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58</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sz="2400" dirty="0"/>
              <a:t>One choice is </a:t>
            </a:r>
            <a:r>
              <a:rPr lang="en-US" sz="2400" i="1" dirty="0"/>
              <a:t>symmetric orthogonalization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8245" y="1238181"/>
            <a:ext cx="4147863"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in which we first diagonalize S using unitary transformations</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5" y="2143120"/>
            <a:ext cx="2063043" cy="442800"/>
          </a:xfrm>
          <a:prstGeom prst="rect">
            <a:avLst/>
          </a:prstGeom>
        </p:spPr>
      </p:pic>
      <p:sp>
        <p:nvSpPr>
          <p:cNvPr id="14" name="TextBox 9">
            <a:extLst>
              <a:ext uri="{FF2B5EF4-FFF2-40B4-BE49-F238E27FC236}">
                <a16:creationId xmlns:a16="http://schemas.microsoft.com/office/drawing/2014/main" id="{099F09A4-1E66-4494-B44C-952422B37EF0}"/>
              </a:ext>
            </a:extLst>
          </p:cNvPr>
          <p:cNvSpPr txBox="1"/>
          <p:nvPr/>
        </p:nvSpPr>
        <p:spPr>
          <a:xfrm>
            <a:off x="390544" y="2586990"/>
            <a:ext cx="8296256" cy="830997"/>
          </a:xfrm>
          <a:prstGeom prst="rect">
            <a:avLst/>
          </a:prstGeom>
          <a:noFill/>
        </p:spPr>
        <p:txBody>
          <a:bodyPr wrap="square" rtlCol="0">
            <a:spAutoFit/>
          </a:bodyPr>
          <a:lstStyle/>
          <a:p>
            <a:pPr algn="just"/>
            <a:r>
              <a:rPr lang="en-US" sz="2400" dirty="0"/>
              <a:t>Then we</a:t>
            </a:r>
            <a:r>
              <a:rPr lang="zh-TW" altLang="en-US" sz="2400" dirty="0"/>
              <a:t> </a:t>
            </a:r>
            <a:r>
              <a:rPr lang="en-US" altLang="zh-TW" sz="2400" dirty="0"/>
              <a:t>take the inverse square root of the eigenvalues and back-transform to yield </a:t>
            </a:r>
            <a:r>
              <a:rPr lang="en-US" altLang="zh-TW" sz="2400" b="1" dirty="0"/>
              <a:t>S</a:t>
            </a:r>
            <a:r>
              <a:rPr lang="en-US" altLang="zh-TW" sz="2400" b="1" baseline="30000" dirty="0"/>
              <a:t>-1/2</a:t>
            </a:r>
            <a:endParaRPr lang="en-US" sz="2400" b="1" baseline="30000" dirty="0"/>
          </a:p>
        </p:txBody>
      </p:sp>
      <p:sp>
        <p:nvSpPr>
          <p:cNvPr id="15" name="TextBox 17">
            <a:extLst>
              <a:ext uri="{FF2B5EF4-FFF2-40B4-BE49-F238E27FC236}">
                <a16:creationId xmlns:a16="http://schemas.microsoft.com/office/drawing/2014/main" id="{FA46DE00-480B-4809-AB43-F14EEC21170B}"/>
              </a:ext>
            </a:extLst>
          </p:cNvPr>
          <p:cNvSpPr txBox="1"/>
          <p:nvPr/>
        </p:nvSpPr>
        <p:spPr>
          <a:xfrm>
            <a:off x="390545" y="3440014"/>
            <a:ext cx="8296256" cy="1200329"/>
          </a:xfrm>
          <a:prstGeom prst="rect">
            <a:avLst/>
          </a:prstGeom>
          <a:noFill/>
        </p:spPr>
        <p:txBody>
          <a:bodyPr wrap="square" rtlCol="0">
            <a:spAutoFit/>
          </a:bodyPr>
          <a:lstStyle/>
          <a:p>
            <a:pPr marL="457200" indent="-457200" algn="just">
              <a:buFont typeface="Wingdings" panose="05000000000000000000" pitchFamily="2" charset="2"/>
              <a:buChar char="v"/>
            </a:pPr>
            <a:r>
              <a:rPr lang="en-US" altLang="zh-TW" sz="2400" dirty="0"/>
              <a:t>However, this may diverge if some of the eigenvalues are near zero, e.g. basis sets with near linear dependence.</a:t>
            </a:r>
            <a:endParaRPr lang="en-US" sz="2400" i="1" dirty="0"/>
          </a:p>
        </p:txBody>
      </p:sp>
    </p:spTree>
    <p:extLst>
      <p:ext uri="{BB962C8B-B14F-4D97-AF65-F5344CB8AC3E}">
        <p14:creationId xmlns:p14="http://schemas.microsoft.com/office/powerpoint/2010/main" val="1136459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59</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Another</a:t>
            </a:r>
            <a:r>
              <a:rPr lang="en-US" sz="2400" dirty="0"/>
              <a:t> choice is </a:t>
            </a:r>
            <a:r>
              <a:rPr lang="en-US" sz="2400" i="1" dirty="0"/>
              <a:t>canonical orthogonalization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8245" y="1238181"/>
            <a:ext cx="2081161"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in which we first diagonalize S using unitary transformations</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4" y="2153630"/>
            <a:ext cx="6989246" cy="442800"/>
          </a:xfrm>
          <a:prstGeom prst="rect">
            <a:avLst/>
          </a:prstGeom>
        </p:spPr>
      </p:pic>
      <p:sp>
        <p:nvSpPr>
          <p:cNvPr id="15" name="TextBox 17">
            <a:extLst>
              <a:ext uri="{FF2B5EF4-FFF2-40B4-BE49-F238E27FC236}">
                <a16:creationId xmlns:a16="http://schemas.microsoft.com/office/drawing/2014/main" id="{FA46DE00-480B-4809-AB43-F14EEC21170B}"/>
              </a:ext>
            </a:extLst>
          </p:cNvPr>
          <p:cNvSpPr txBox="1"/>
          <p:nvPr/>
        </p:nvSpPr>
        <p:spPr>
          <a:xfrm>
            <a:off x="390545" y="3036161"/>
            <a:ext cx="8296256" cy="461665"/>
          </a:xfrm>
          <a:prstGeom prst="rect">
            <a:avLst/>
          </a:prstGeom>
          <a:noFill/>
        </p:spPr>
        <p:txBody>
          <a:bodyPr wrap="square" rtlCol="0">
            <a:spAutoFit/>
          </a:bodyPr>
          <a:lstStyle/>
          <a:p>
            <a:pPr algn="just"/>
            <a:r>
              <a:rPr lang="en-US" altLang="zh-TW" sz="2400" dirty="0"/>
              <a:t>It seems that</a:t>
            </a:r>
            <a:r>
              <a:rPr lang="zh-TW" altLang="en-US" sz="2400" dirty="0"/>
              <a:t> </a:t>
            </a:r>
            <a:r>
              <a:rPr lang="en-US" altLang="zh-TW" sz="2400" dirty="0"/>
              <a:t>the same issue will occur with </a:t>
            </a:r>
            <a:r>
              <a:rPr lang="en-US" altLang="zh-TW" sz="2400" b="1" dirty="0"/>
              <a:t>s</a:t>
            </a:r>
            <a:r>
              <a:rPr lang="en-US" altLang="zh-TW" sz="2400" b="1" baseline="30000" dirty="0"/>
              <a:t>-1/2</a:t>
            </a:r>
            <a:r>
              <a:rPr lang="en-US" altLang="zh-TW" sz="2400" dirty="0"/>
              <a:t> </a:t>
            </a:r>
            <a:endParaRPr lang="en-US" sz="2400" dirty="0"/>
          </a:p>
        </p:txBody>
      </p:sp>
      <p:pic>
        <p:nvPicPr>
          <p:cNvPr id="12" name="圖片 11">
            <a:extLst>
              <a:ext uri="{FF2B5EF4-FFF2-40B4-BE49-F238E27FC236}">
                <a16:creationId xmlns:a16="http://schemas.microsoft.com/office/drawing/2014/main" id="{5F485BEF-DEBD-4EF8-BDF1-11F7DE775417}"/>
              </a:ext>
            </a:extLst>
          </p:cNvPr>
          <p:cNvPicPr>
            <a:picLocks noChangeAspect="1"/>
          </p:cNvPicPr>
          <p:nvPr/>
        </p:nvPicPr>
        <p:blipFill rotWithShape="1">
          <a:blip r:embed="rId5"/>
          <a:srcRect l="72071"/>
          <a:stretch/>
        </p:blipFill>
        <p:spPr>
          <a:xfrm>
            <a:off x="1499015" y="2601671"/>
            <a:ext cx="2718588" cy="442800"/>
          </a:xfrm>
          <a:prstGeom prst="rect">
            <a:avLst/>
          </a:prstGeom>
        </p:spPr>
      </p:pic>
      <p:pic>
        <p:nvPicPr>
          <p:cNvPr id="5" name="圖片 4">
            <a:extLst>
              <a:ext uri="{FF2B5EF4-FFF2-40B4-BE49-F238E27FC236}">
                <a16:creationId xmlns:a16="http://schemas.microsoft.com/office/drawing/2014/main" id="{6CDA2736-388E-4D05-8CE9-A856687236D4}"/>
              </a:ext>
            </a:extLst>
          </p:cNvPr>
          <p:cNvPicPr>
            <a:picLocks noChangeAspect="1"/>
          </p:cNvPicPr>
          <p:nvPr/>
        </p:nvPicPr>
        <p:blipFill rotWithShape="1">
          <a:blip r:embed="rId6"/>
          <a:srcRect t="2178"/>
          <a:stretch/>
        </p:blipFill>
        <p:spPr>
          <a:xfrm>
            <a:off x="558245" y="4328823"/>
            <a:ext cx="8195212" cy="2254456"/>
          </a:xfrm>
          <a:prstGeom prst="rect">
            <a:avLst/>
          </a:prstGeom>
        </p:spPr>
      </p:pic>
      <p:sp>
        <p:nvSpPr>
          <p:cNvPr id="16" name="TextBox 17">
            <a:extLst>
              <a:ext uri="{FF2B5EF4-FFF2-40B4-BE49-F238E27FC236}">
                <a16:creationId xmlns:a16="http://schemas.microsoft.com/office/drawing/2014/main" id="{1B9C1212-1019-4C3D-B56C-8E5BDDFFD088}"/>
              </a:ext>
            </a:extLst>
          </p:cNvPr>
          <p:cNvSpPr txBox="1"/>
          <p:nvPr/>
        </p:nvSpPr>
        <p:spPr>
          <a:xfrm>
            <a:off x="390544" y="3497826"/>
            <a:ext cx="8296256" cy="830997"/>
          </a:xfrm>
          <a:prstGeom prst="rect">
            <a:avLst/>
          </a:prstGeom>
          <a:noFill/>
        </p:spPr>
        <p:txBody>
          <a:bodyPr wrap="square" rtlCol="0">
            <a:spAutoFit/>
          </a:bodyPr>
          <a:lstStyle/>
          <a:p>
            <a:pPr algn="just"/>
            <a:r>
              <a:rPr lang="en-US" altLang="zh-TW" sz="2400" dirty="0"/>
              <a:t>The difference is that we can throw away the columns in </a:t>
            </a:r>
            <a:r>
              <a:rPr lang="en-US" altLang="zh-TW" sz="2400" b="1" dirty="0"/>
              <a:t>U</a:t>
            </a:r>
            <a:r>
              <a:rPr lang="en-US" altLang="zh-TW" sz="2400" dirty="0"/>
              <a:t> associated with small s values to solve the issue </a:t>
            </a:r>
            <a:endParaRPr lang="en-US" sz="2400" dirty="0"/>
          </a:p>
        </p:txBody>
      </p:sp>
    </p:spTree>
    <p:extLst>
      <p:ext uri="{BB962C8B-B14F-4D97-AF65-F5344CB8AC3E}">
        <p14:creationId xmlns:p14="http://schemas.microsoft.com/office/powerpoint/2010/main" val="367320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296256" cy="1595437"/>
              </a:xfrm>
              <a:prstGeom prst="rect">
                <a:avLst/>
              </a:prstGeom>
              <a:noFill/>
            </p:spPr>
            <p:txBody>
              <a:bodyPr wrap="square" rtlCol="0">
                <a:spAutoFit/>
              </a:bodyPr>
              <a:lstStyle/>
              <a:p>
                <a:pPr algn="just"/>
                <a:r>
                  <a:rPr lang="en-US" sz="2400" dirty="0"/>
                  <a:t>For (d) and (e), let’s consider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b="0" i="1" smtClean="0">
                            <a:latin typeface="Cambria Math" panose="02040503050406030204" pitchFamily="18" charset="0"/>
                          </a:rPr>
                          <m:t>+</m:t>
                        </m:r>
                      </m:sub>
                    </m:sSub>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By chain rule, the first operation will generate</a:t>
                </a:r>
                <a14:m>
                  <m:oMath xmlns:m="http://schemas.openxmlformats.org/officeDocument/2006/math">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2</m:t>
                                </m:r>
                              </m:e>
                            </m:d>
                          </m:e>
                        </m:d>
                      </m:e>
                    </m:d>
                  </m:oMath>
                </a14:m>
                <a:r>
                  <a:rPr lang="en-US" sz="2400" dirty="0"/>
                  <a:t> and the second operation will generate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1</m:t>
                                </m:r>
                              </m:e>
                            </m:acc>
                            <m:r>
                              <a:rPr lang="en-US" sz="2400" i="1">
                                <a:latin typeface="Cambria Math" panose="02040503050406030204" pitchFamily="18" charset="0"/>
                              </a:rPr>
                              <m:t>2</m:t>
                            </m:r>
                          </m:e>
                        </m:d>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Therefore, the eigenfunction is a linear combination of (d) and (e).</a:t>
                </a:r>
              </a:p>
            </p:txBody>
          </p:sp>
        </mc:Choice>
        <mc:Fallback xmlns="">
          <p:sp>
            <p:nvSpPr>
              <p:cNvPr id="14" name="TextBox 13">
                <a:extLst>
                  <a:ext uri="{FF2B5EF4-FFF2-40B4-BE49-F238E27FC236}">
                    <a16:creationId xmlns:a16="http://schemas.microsoft.com/office/drawing/2014/main" id="{0727A816-EDDC-C1E9-C4A0-E1552F9A0260}"/>
                  </a:ext>
                </a:extLst>
              </p:cNvPr>
              <p:cNvSpPr txBox="1">
                <a:spLocks noRot="1" noChangeAspect="1" noMove="1" noResize="1" noEditPoints="1" noAdjustHandles="1" noChangeArrowheads="1" noChangeShapeType="1" noTextEdit="1"/>
              </p:cNvSpPr>
              <p:nvPr/>
            </p:nvSpPr>
            <p:spPr>
              <a:xfrm>
                <a:off x="390544" y="2331321"/>
                <a:ext cx="8296256" cy="1595437"/>
              </a:xfrm>
              <a:prstGeom prst="rect">
                <a:avLst/>
              </a:prstGeom>
              <a:blipFill>
                <a:blip r:embed="rId3"/>
                <a:stretch>
                  <a:fillRect l="-1070" t="-36220" r="-1223" b="-3307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555DD7B-0F30-C67B-EDC3-F200CD17D9E0}"/>
              </a:ext>
            </a:extLst>
          </p:cNvPr>
          <p:cNvPicPr>
            <a:picLocks noChangeAspect="1"/>
          </p:cNvPicPr>
          <p:nvPr/>
        </p:nvPicPr>
        <p:blipFill>
          <a:blip r:embed="rId4"/>
          <a:stretch>
            <a:fillRect/>
          </a:stretch>
        </p:blipFill>
        <p:spPr>
          <a:xfrm>
            <a:off x="465980" y="3946814"/>
            <a:ext cx="8229601" cy="1287804"/>
          </a:xfrm>
          <a:prstGeom prst="rect">
            <a:avLst/>
          </a:prstGeom>
        </p:spPr>
      </p:pic>
      <p:pic>
        <p:nvPicPr>
          <p:cNvPr id="16" name="Picture 15">
            <a:extLst>
              <a:ext uri="{FF2B5EF4-FFF2-40B4-BE49-F238E27FC236}">
                <a16:creationId xmlns:a16="http://schemas.microsoft.com/office/drawing/2014/main" id="{CB5BE662-6E39-DA26-2446-A8C03CF1B6C1}"/>
              </a:ext>
            </a:extLst>
          </p:cNvPr>
          <p:cNvPicPr>
            <a:picLocks noChangeAspect="1"/>
          </p:cNvPicPr>
          <p:nvPr/>
        </p:nvPicPr>
        <p:blipFill>
          <a:blip r:embed="rId5"/>
          <a:stretch>
            <a:fillRect/>
          </a:stretch>
        </p:blipFill>
        <p:spPr>
          <a:xfrm>
            <a:off x="457200" y="5294318"/>
            <a:ext cx="8295227" cy="1287803"/>
          </a:xfrm>
          <a:prstGeom prst="rect">
            <a:avLst/>
          </a:prstGeom>
        </p:spPr>
      </p:pic>
    </p:spTree>
    <p:extLst>
      <p:ext uri="{BB962C8B-B14F-4D97-AF65-F5344CB8AC3E}">
        <p14:creationId xmlns:p14="http://schemas.microsoft.com/office/powerpoint/2010/main" val="2550803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60</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sz="2400" dirty="0"/>
              <a:t>We can then</a:t>
            </a:r>
            <a:r>
              <a:rPr lang="zh-TW" altLang="en-US" sz="2400" dirty="0"/>
              <a:t> </a:t>
            </a:r>
            <a:r>
              <a:rPr lang="en-US" altLang="zh-TW" sz="2400" dirty="0"/>
              <a:t>replace </a:t>
            </a:r>
            <a:r>
              <a:rPr lang="en-US" altLang="zh-TW" sz="2400" b="1" dirty="0"/>
              <a:t>C</a:t>
            </a:r>
            <a:r>
              <a:rPr lang="zh-TW" altLang="en-US" sz="2400" dirty="0"/>
              <a:t> </a:t>
            </a:r>
            <a:r>
              <a:rPr lang="en-US" altLang="zh-TW" sz="2400" dirty="0"/>
              <a:t>in the </a:t>
            </a:r>
            <a:r>
              <a:rPr lang="en-US" altLang="zh-TW" sz="2400" dirty="0" err="1"/>
              <a:t>Roothaan</a:t>
            </a:r>
            <a:r>
              <a:rPr lang="en-US" sz="2400" dirty="0"/>
              <a:t> equation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8448" y="1238181"/>
            <a:ext cx="1722002"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And multiply </a:t>
            </a:r>
            <a:r>
              <a:rPr lang="en-US" sz="2400" b="1" dirty="0"/>
              <a:t>X</a:t>
            </a:r>
            <a:r>
              <a:rPr lang="en-US" sz="2400" b="1" baseline="30000" dirty="0"/>
              <a:t>†</a:t>
            </a:r>
            <a:r>
              <a:rPr lang="en-US" sz="2400" dirty="0"/>
              <a:t> on the left</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4" y="1238181"/>
            <a:ext cx="2769855" cy="442800"/>
          </a:xfrm>
          <a:prstGeom prst="rect">
            <a:avLst/>
          </a:prstGeom>
        </p:spPr>
      </p:pic>
      <p:sp>
        <p:nvSpPr>
          <p:cNvPr id="15" name="TextBox 17">
            <a:extLst>
              <a:ext uri="{FF2B5EF4-FFF2-40B4-BE49-F238E27FC236}">
                <a16:creationId xmlns:a16="http://schemas.microsoft.com/office/drawing/2014/main" id="{FA46DE00-480B-4809-AB43-F14EEC21170B}"/>
              </a:ext>
            </a:extLst>
          </p:cNvPr>
          <p:cNvSpPr txBox="1"/>
          <p:nvPr/>
        </p:nvSpPr>
        <p:spPr>
          <a:xfrm>
            <a:off x="390545" y="2611272"/>
            <a:ext cx="8296256" cy="461665"/>
          </a:xfrm>
          <a:prstGeom prst="rect">
            <a:avLst/>
          </a:prstGeom>
          <a:noFill/>
        </p:spPr>
        <p:txBody>
          <a:bodyPr wrap="square" rtlCol="0">
            <a:spAutoFit/>
          </a:bodyPr>
          <a:lstStyle/>
          <a:p>
            <a:pPr algn="just"/>
            <a:r>
              <a:rPr lang="en-US" altLang="zh-TW" sz="2400" dirty="0"/>
              <a:t>Solve for the intermediate </a:t>
            </a:r>
            <a:r>
              <a:rPr lang="en-US" altLang="zh-TW" sz="2400" dirty="0" err="1"/>
              <a:t>Roothaan</a:t>
            </a:r>
            <a:r>
              <a:rPr lang="en-US" altLang="zh-TW" sz="2400" dirty="0"/>
              <a:t> equation</a:t>
            </a:r>
            <a:endParaRPr lang="en-US" sz="2400" dirty="0"/>
          </a:p>
        </p:txBody>
      </p:sp>
      <p:pic>
        <p:nvPicPr>
          <p:cNvPr id="4" name="圖片 3">
            <a:extLst>
              <a:ext uri="{FF2B5EF4-FFF2-40B4-BE49-F238E27FC236}">
                <a16:creationId xmlns:a16="http://schemas.microsoft.com/office/drawing/2014/main" id="{5DA6621C-DCD8-4380-A4B9-0F1459B77E58}"/>
              </a:ext>
            </a:extLst>
          </p:cNvPr>
          <p:cNvPicPr>
            <a:picLocks noChangeAspect="1"/>
          </p:cNvPicPr>
          <p:nvPr/>
        </p:nvPicPr>
        <p:blipFill>
          <a:blip r:embed="rId5"/>
          <a:stretch>
            <a:fillRect/>
          </a:stretch>
        </p:blipFill>
        <p:spPr>
          <a:xfrm>
            <a:off x="558244" y="2106447"/>
            <a:ext cx="4295775" cy="504825"/>
          </a:xfrm>
          <a:prstGeom prst="rect">
            <a:avLst/>
          </a:prstGeom>
        </p:spPr>
      </p:pic>
      <p:sp>
        <p:nvSpPr>
          <p:cNvPr id="14" name="TextBox 9">
            <a:extLst>
              <a:ext uri="{FF2B5EF4-FFF2-40B4-BE49-F238E27FC236}">
                <a16:creationId xmlns:a16="http://schemas.microsoft.com/office/drawing/2014/main" id="{4BC17A51-59E1-4AFE-8969-2F4645622D25}"/>
              </a:ext>
            </a:extLst>
          </p:cNvPr>
          <p:cNvSpPr txBox="1"/>
          <p:nvPr/>
        </p:nvSpPr>
        <p:spPr>
          <a:xfrm>
            <a:off x="3265039" y="1287716"/>
            <a:ext cx="245331" cy="461665"/>
          </a:xfrm>
          <a:prstGeom prst="rect">
            <a:avLst/>
          </a:prstGeom>
          <a:noFill/>
        </p:spPr>
        <p:txBody>
          <a:bodyPr wrap="square" rtlCol="0">
            <a:spAutoFit/>
          </a:bodyPr>
          <a:lstStyle/>
          <a:p>
            <a:pPr algn="just"/>
            <a:r>
              <a:rPr lang="en-US" sz="2400" dirty="0"/>
              <a:t>,</a:t>
            </a:r>
          </a:p>
        </p:txBody>
      </p:sp>
      <p:pic>
        <p:nvPicPr>
          <p:cNvPr id="6" name="圖片 5">
            <a:extLst>
              <a:ext uri="{FF2B5EF4-FFF2-40B4-BE49-F238E27FC236}">
                <a16:creationId xmlns:a16="http://schemas.microsoft.com/office/drawing/2014/main" id="{1A20BF58-0AC8-46BA-8521-E274ED46027E}"/>
              </a:ext>
            </a:extLst>
          </p:cNvPr>
          <p:cNvPicPr>
            <a:picLocks noChangeAspect="1"/>
          </p:cNvPicPr>
          <p:nvPr/>
        </p:nvPicPr>
        <p:blipFill>
          <a:blip r:embed="rId6"/>
          <a:stretch>
            <a:fillRect/>
          </a:stretch>
        </p:blipFill>
        <p:spPr>
          <a:xfrm>
            <a:off x="558244" y="3079321"/>
            <a:ext cx="2057400" cy="447675"/>
          </a:xfrm>
          <a:prstGeom prst="rect">
            <a:avLst/>
          </a:prstGeom>
        </p:spPr>
      </p:pic>
    </p:spTree>
    <p:extLst>
      <p:ext uri="{BB962C8B-B14F-4D97-AF65-F5344CB8AC3E}">
        <p14:creationId xmlns:p14="http://schemas.microsoft.com/office/powerpoint/2010/main" val="2470889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07781A-E6A2-46FF-936C-FA07D77EE45F}"/>
              </a:ext>
            </a:extLst>
          </p:cNvPr>
          <p:cNvSpPr>
            <a:spLocks noGrp="1"/>
          </p:cNvSpPr>
          <p:nvPr>
            <p:ph type="title"/>
          </p:nvPr>
        </p:nvSpPr>
        <p:spPr/>
        <p:txBody>
          <a:bodyPr/>
          <a:lstStyle/>
          <a:p>
            <a:r>
              <a:rPr lang="en-US" dirty="0"/>
              <a:t>The SCF procedure</a:t>
            </a:r>
          </a:p>
        </p:txBody>
      </p:sp>
      <p:sp>
        <p:nvSpPr>
          <p:cNvPr id="4" name="投影片編號版面配置區 3">
            <a:extLst>
              <a:ext uri="{FF2B5EF4-FFF2-40B4-BE49-F238E27FC236}">
                <a16:creationId xmlns:a16="http://schemas.microsoft.com/office/drawing/2014/main" id="{9E121B73-E602-450A-AD49-20B80AF4BB3A}"/>
              </a:ext>
            </a:extLst>
          </p:cNvPr>
          <p:cNvSpPr>
            <a:spLocks noGrp="1"/>
          </p:cNvSpPr>
          <p:nvPr>
            <p:ph type="sldNum" sz="quarter" idx="12"/>
          </p:nvPr>
        </p:nvSpPr>
        <p:spPr/>
        <p:txBody>
          <a:bodyPr/>
          <a:lstStyle/>
          <a:p>
            <a:fld id="{E1EB6482-E8AD-494A-B82D-562298BE05A7}" type="slidenum">
              <a:rPr lang="zh-TW" altLang="en-US" smtClean="0"/>
              <a:pPr/>
              <a:t>61</a:t>
            </a:fld>
            <a:endParaRPr lang="zh-TW" altLang="en-US"/>
          </a:p>
        </p:txBody>
      </p:sp>
      <p:pic>
        <p:nvPicPr>
          <p:cNvPr id="5" name="圖片 4">
            <a:extLst>
              <a:ext uri="{FF2B5EF4-FFF2-40B4-BE49-F238E27FC236}">
                <a16:creationId xmlns:a16="http://schemas.microsoft.com/office/drawing/2014/main" id="{704834DC-D638-46C4-939D-4F0FB65BE4DF}"/>
              </a:ext>
            </a:extLst>
          </p:cNvPr>
          <p:cNvPicPr>
            <a:picLocks noChangeAspect="1"/>
          </p:cNvPicPr>
          <p:nvPr/>
        </p:nvPicPr>
        <p:blipFill>
          <a:blip r:embed="rId2"/>
          <a:stretch>
            <a:fillRect/>
          </a:stretch>
        </p:blipFill>
        <p:spPr>
          <a:xfrm>
            <a:off x="717804" y="767749"/>
            <a:ext cx="7708392" cy="5751443"/>
          </a:xfrm>
          <a:prstGeom prst="rect">
            <a:avLst/>
          </a:prstGeom>
        </p:spPr>
      </p:pic>
    </p:spTree>
    <p:extLst>
      <p:ext uri="{BB962C8B-B14F-4D97-AF65-F5344CB8AC3E}">
        <p14:creationId xmlns:p14="http://schemas.microsoft.com/office/powerpoint/2010/main" val="2268983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/Practice/Week2/Exercise5</a:t>
            </a:r>
          </a:p>
          <a:p>
            <a:pPr marL="457200" indent="-457200">
              <a:buFont typeface="+mj-lt"/>
              <a:buAutoNum type="arabicPeriod"/>
            </a:pPr>
            <a:r>
              <a:rPr lang="en-US" dirty="0"/>
              <a:t>Open </a:t>
            </a:r>
            <a:r>
              <a:rPr lang="en-US" dirty="0" err="1"/>
              <a:t>scf_detail.ipynb</a:t>
            </a:r>
            <a:endParaRPr lang="en-US" dirty="0"/>
          </a:p>
          <a:p>
            <a:pPr marL="457200" indent="-457200">
              <a:buFont typeface="+mj-lt"/>
              <a:buAutoNum type="arabicPeriod"/>
            </a:pPr>
            <a:r>
              <a:rPr lang="en-US" dirty="0"/>
              <a:t>Run the cells</a:t>
            </a:r>
          </a:p>
          <a:p>
            <a:pPr marL="457200" indent="-457200">
              <a:buFont typeface="+mj-lt"/>
              <a:buAutoNum type="arabicPeriod"/>
            </a:pPr>
            <a:r>
              <a:rPr lang="en-US" dirty="0"/>
              <a:t>Open </a:t>
            </a:r>
            <a:r>
              <a:rPr lang="en-US" dirty="0" err="1"/>
              <a:t>Brillouin_revisit.ipynb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62</a:t>
            </a:fld>
            <a:endParaRPr lang="zh-TW" altLang="en-US"/>
          </a:p>
        </p:txBody>
      </p:sp>
    </p:spTree>
    <p:extLst>
      <p:ext uri="{BB962C8B-B14F-4D97-AF65-F5344CB8AC3E}">
        <p14:creationId xmlns:p14="http://schemas.microsoft.com/office/powerpoint/2010/main" val="1280417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stretch>
            <a:fillRect/>
          </a:stretch>
        </p:blipFill>
        <p:spPr>
          <a:xfrm>
            <a:off x="457198" y="2357214"/>
            <a:ext cx="8229601" cy="1287804"/>
          </a:xfrm>
          <a:prstGeom prst="rect">
            <a:avLst/>
          </a:prstGeom>
        </p:spPr>
      </p:pic>
      <p:sp>
        <p:nvSpPr>
          <p:cNvPr id="3" name="TextBox 2">
            <a:extLst>
              <a:ext uri="{FF2B5EF4-FFF2-40B4-BE49-F238E27FC236}">
                <a16:creationId xmlns:a16="http://schemas.microsoft.com/office/drawing/2014/main" id="{2040F134-3C65-5552-F67D-CEFB07A1ABB1}"/>
              </a:ext>
            </a:extLst>
          </p:cNvPr>
          <p:cNvSpPr txBox="1"/>
          <p:nvPr/>
        </p:nvSpPr>
        <p:spPr>
          <a:xfrm>
            <a:off x="390544" y="3686034"/>
            <a:ext cx="8296256" cy="1200329"/>
          </a:xfrm>
          <a:prstGeom prst="rect">
            <a:avLst/>
          </a:prstGeom>
          <a:noFill/>
        </p:spPr>
        <p:txBody>
          <a:bodyPr wrap="square" rtlCol="0">
            <a:spAutoFit/>
          </a:bodyPr>
          <a:lstStyle/>
          <a:p>
            <a:pPr algn="just"/>
            <a:r>
              <a:rPr lang="en-US" sz="2400" dirty="0"/>
              <a:t>Thus, the difference between an electronic</a:t>
            </a:r>
            <a:r>
              <a:rPr lang="en-US" sz="2400" i="1" dirty="0"/>
              <a:t> configuration </a:t>
            </a:r>
            <a:r>
              <a:rPr lang="en-US" sz="2400" dirty="0"/>
              <a:t>and a </a:t>
            </a:r>
            <a:r>
              <a:rPr lang="en-US" sz="2400" i="1" dirty="0"/>
              <a:t>determinant</a:t>
            </a:r>
            <a:r>
              <a:rPr lang="en-US" sz="2400" dirty="0"/>
              <a:t> is that a configuration can be multi-determinant. </a:t>
            </a:r>
          </a:p>
        </p:txBody>
      </p:sp>
    </p:spTree>
    <p:extLst>
      <p:ext uri="{BB962C8B-B14F-4D97-AF65-F5344CB8AC3E}">
        <p14:creationId xmlns:p14="http://schemas.microsoft.com/office/powerpoint/2010/main" val="104356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378552" cy="1200329"/>
          </a:xfrm>
          <a:prstGeom prst="rect">
            <a:avLst/>
          </a:prstGeom>
          <a:noFill/>
        </p:spPr>
        <p:txBody>
          <a:bodyPr wrap="square" rtlCol="0">
            <a:spAutoFit/>
          </a:bodyPr>
          <a:lstStyle/>
          <a:p>
            <a:pPr algn="just"/>
            <a:r>
              <a:rPr lang="en-US" sz="2400" dirty="0"/>
              <a:t>The determinant (f) is just another close-shell determinant that represents the doubly excited wavefunction of the Hartree </a:t>
            </a:r>
            <a:r>
              <a:rPr lang="en-US" sz="2400" dirty="0" err="1"/>
              <a:t>Fock</a:t>
            </a:r>
            <a:r>
              <a:rPr lang="en-US" sz="2400" dirty="0"/>
              <a:t> ground state wavefunction of minimal basis H</a:t>
            </a:r>
            <a:r>
              <a:rPr lang="en-US" sz="2400" baseline="-25000" dirty="0"/>
              <a:t>2</a:t>
            </a:r>
            <a:r>
              <a:rPr lang="en-US" sz="2400" dirty="0"/>
              <a:t>.</a:t>
            </a:r>
          </a:p>
        </p:txBody>
      </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199" y="3646424"/>
            <a:ext cx="1929171" cy="438912"/>
          </a:xfrm>
          <a:prstGeom prst="rect">
            <a:avLst/>
          </a:prstGeom>
        </p:spPr>
      </p:pic>
    </p:spTree>
    <p:extLst>
      <p:ext uri="{BB962C8B-B14F-4D97-AF65-F5344CB8AC3E}">
        <p14:creationId xmlns:p14="http://schemas.microsoft.com/office/powerpoint/2010/main" val="141654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ground state wavefunction of Li</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257402"/>
            <a:ext cx="3263711"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1680241"/>
                <a:ext cx="8296256" cy="1938992"/>
              </a:xfrm>
              <a:prstGeom prst="rect">
                <a:avLst/>
              </a:prstGeom>
              <a:noFill/>
            </p:spPr>
            <p:txBody>
              <a:bodyPr wrap="square" rtlCol="0">
                <a:spAutoFit/>
              </a:bodyPr>
              <a:lstStyle/>
              <a:p>
                <a:pPr algn="just"/>
                <a:r>
                  <a:rPr lang="en-US" sz="2400" dirty="0"/>
                  <a:t>It can be seen that the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r>
                          <a:rPr lang="en-US" sz="2400" b="0" i="1" smtClean="0">
                            <a:latin typeface="Cambria Math" panose="02040503050406030204" pitchFamily="18" charset="0"/>
                          </a:rPr>
                          <m:t>𝑠</m:t>
                        </m:r>
                      </m:sub>
                      <m:sup>
                        <m:r>
                          <a:rPr lang="en-US" sz="2400" b="0" i="1" smtClean="0">
                            <a:latin typeface="Cambria Math" panose="02040503050406030204" pitchFamily="18" charset="0"/>
                          </a:rPr>
                          <m:t>𝛼</m:t>
                        </m:r>
                      </m:sup>
                    </m:sSubSup>
                  </m:oMath>
                </a14:m>
                <a:r>
                  <a:rPr lang="en-US" sz="2400" dirty="0"/>
                  <a:t> electron is “polarized” by the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𝜓</m:t>
                        </m:r>
                      </m:e>
                      <m:sub>
                        <m:r>
                          <a:rPr lang="en-US" sz="2400" b="0" i="1" smtClean="0">
                            <a:latin typeface="Cambria Math" panose="02040503050406030204" pitchFamily="18" charset="0"/>
                          </a:rPr>
                          <m:t>1</m:t>
                        </m:r>
                        <m:r>
                          <a:rPr lang="en-US" sz="2400" i="1">
                            <a:latin typeface="Cambria Math" panose="02040503050406030204" pitchFamily="18" charset="0"/>
                          </a:rPr>
                          <m:t>𝑠</m:t>
                        </m:r>
                      </m:sub>
                      <m:sup>
                        <m:r>
                          <a:rPr lang="en-US" sz="2400" i="1">
                            <a:latin typeface="Cambria Math" panose="02040503050406030204" pitchFamily="18" charset="0"/>
                          </a:rPr>
                          <m:t>𝛼</m:t>
                        </m:r>
                      </m:sup>
                    </m:sSubSup>
                  </m:oMath>
                </a14:m>
                <a:r>
                  <a:rPr lang="en-US" sz="2400" dirty="0"/>
                  <a:t> due to exchange interaction. Therefore, it is better to describe open-shell systems with different spatial orbitals for </a:t>
                </a:r>
                <a14:m>
                  <m:oMath xmlns:m="http://schemas.openxmlformats.org/officeDocument/2006/math">
                    <m:r>
                      <a:rPr lang="en-US" sz="2400" i="1">
                        <a:latin typeface="Cambria Math" panose="02040503050406030204" pitchFamily="18" charset="0"/>
                      </a:rPr>
                      <m:t>𝛼</m:t>
                    </m:r>
                  </m:oMath>
                </a14:m>
                <a:r>
                  <a:rPr lang="en-US" sz="2400" dirty="0"/>
                  <a:t> and </a:t>
                </a:r>
                <a14:m>
                  <m:oMath xmlns:m="http://schemas.openxmlformats.org/officeDocument/2006/math">
                    <m:r>
                      <a:rPr lang="en-US" sz="2400" i="1">
                        <a:latin typeface="Cambria Math" panose="02040503050406030204" pitchFamily="18" charset="0"/>
                      </a:rPr>
                      <m:t>𝛽</m:t>
                    </m:r>
                  </m:oMath>
                </a14:m>
                <a:r>
                  <a:rPr lang="en-US" sz="2400" dirty="0"/>
                  <a:t> spins (an unrestricted determinant). </a:t>
                </a:r>
              </a:p>
              <a:p>
                <a:pPr algn="just"/>
                <a:endParaRPr lang="en-US" sz="2400" dirty="0"/>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1680241"/>
                <a:ext cx="8296256" cy="1938992"/>
              </a:xfrm>
              <a:prstGeom prst="rect">
                <a:avLst/>
              </a:prstGeom>
              <a:blipFill>
                <a:blip r:embed="rId3"/>
                <a:stretch>
                  <a:fillRect l="-1070" t="-2597" r="-122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4C94802-15DB-FA91-28C6-90B3720F7966}"/>
              </a:ext>
            </a:extLst>
          </p:cNvPr>
          <p:cNvPicPr>
            <a:picLocks noChangeAspect="1"/>
          </p:cNvPicPr>
          <p:nvPr/>
        </p:nvPicPr>
        <p:blipFill>
          <a:blip r:embed="rId4"/>
          <a:stretch>
            <a:fillRect/>
          </a:stretch>
        </p:blipFill>
        <p:spPr>
          <a:xfrm>
            <a:off x="448417" y="3220599"/>
            <a:ext cx="8238381" cy="2751736"/>
          </a:xfrm>
          <a:prstGeom prst="rect">
            <a:avLst/>
          </a:prstGeom>
        </p:spPr>
      </p:pic>
      <p:pic>
        <p:nvPicPr>
          <p:cNvPr id="5" name="Picture 4">
            <a:extLst>
              <a:ext uri="{FF2B5EF4-FFF2-40B4-BE49-F238E27FC236}">
                <a16:creationId xmlns:a16="http://schemas.microsoft.com/office/drawing/2014/main" id="{36907FF4-3A77-17A7-2D15-46172DEE84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7" y="6154372"/>
            <a:ext cx="3263711" cy="438912"/>
          </a:xfrm>
          <a:prstGeom prst="rect">
            <a:avLst/>
          </a:prstGeom>
        </p:spPr>
      </p:pic>
      <p:pic>
        <p:nvPicPr>
          <p:cNvPr id="6" name="Picture 5">
            <a:extLst>
              <a:ext uri="{FF2B5EF4-FFF2-40B4-BE49-F238E27FC236}">
                <a16:creationId xmlns:a16="http://schemas.microsoft.com/office/drawing/2014/main" id="{522F9095-4FD8-0DCC-C840-A7ECB6C99CB4}"/>
              </a:ext>
            </a:extLst>
          </p:cNvPr>
          <p:cNvPicPr>
            <a:picLocks noChangeAspect="1"/>
          </p:cNvPicPr>
          <p:nvPr/>
        </p:nvPicPr>
        <p:blipFill>
          <a:blip r:embed="rId5"/>
          <a:stretch>
            <a:fillRect/>
          </a:stretch>
        </p:blipFill>
        <p:spPr>
          <a:xfrm>
            <a:off x="4330700" y="6154372"/>
            <a:ext cx="3210988" cy="4389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8E0AD75-7347-103C-C453-A30F44E207AE}"/>
                  </a:ext>
                </a:extLst>
              </p:cNvPr>
              <p:cNvSpPr txBox="1"/>
              <p:nvPr/>
            </p:nvSpPr>
            <p:spPr>
              <a:xfrm>
                <a:off x="3845885" y="6186692"/>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D8E0AD75-7347-103C-C453-A30F44E207AE}"/>
                  </a:ext>
                </a:extLst>
              </p:cNvPr>
              <p:cNvSpPr txBox="1">
                <a:spLocks noRot="1" noChangeAspect="1" noMove="1" noResize="1" noEditPoints="1" noAdjustHandles="1" noChangeArrowheads="1" noChangeShapeType="1" noTextEdit="1"/>
              </p:cNvSpPr>
              <p:nvPr/>
            </p:nvSpPr>
            <p:spPr>
              <a:xfrm>
                <a:off x="3845885" y="6186692"/>
                <a:ext cx="351058" cy="369332"/>
              </a:xfrm>
              <a:prstGeom prst="rect">
                <a:avLst/>
              </a:prstGeom>
              <a:blipFill>
                <a:blip r:embed="rId6"/>
                <a:stretch>
                  <a:fillRect l="-10345" r="-10345" b="-3448"/>
                </a:stretch>
              </a:blipFill>
            </p:spPr>
            <p:txBody>
              <a:bodyPr/>
              <a:lstStyle/>
              <a:p>
                <a:r>
                  <a:rPr lang="en-US">
                    <a:noFill/>
                  </a:rPr>
                  <a:t> </a:t>
                </a:r>
              </a:p>
            </p:txBody>
          </p:sp>
        </mc:Fallback>
      </mc:AlternateContent>
    </p:spTree>
    <p:extLst>
      <p:ext uri="{BB962C8B-B14F-4D97-AF65-F5344CB8AC3E}">
        <p14:creationId xmlns:p14="http://schemas.microsoft.com/office/powerpoint/2010/main" val="120290401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30614</TotalTime>
  <Words>2579</Words>
  <Application>Microsoft Macintosh PowerPoint</Application>
  <PresentationFormat>On-screen Show (4:3)</PresentationFormat>
  <Paragraphs>335</Paragraphs>
  <Slides>62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Cambria Math</vt:lpstr>
      <vt:lpstr>Wingdings</vt:lpstr>
      <vt:lpstr>Office 佈景主題</vt:lpstr>
      <vt:lpstr>Hartree-Fock theory, Self-consistent field (SCF)</vt:lpstr>
      <vt:lpstr>Suggested reading</vt:lpstr>
      <vt:lpstr>Spin-adapted Configurations</vt:lpstr>
      <vt:lpstr>Spin-adapted Configurations</vt:lpstr>
      <vt:lpstr>Spin-adapted Configurations</vt:lpstr>
      <vt:lpstr>Spin-adapted Configurations</vt:lpstr>
      <vt:lpstr>Spin-adapted Configurations</vt:lpstr>
      <vt:lpstr>Spin-adapted Configurations</vt:lpstr>
      <vt:lpstr>Unrestricted determinants</vt:lpstr>
      <vt:lpstr>Unrestricted determinants</vt:lpstr>
      <vt:lpstr>SDs complete set</vt:lpstr>
      <vt:lpstr>Interactive</vt:lpstr>
      <vt:lpstr>Interactive</vt:lpstr>
      <vt:lpstr>Interactive</vt:lpstr>
      <vt:lpstr>Interactive</vt:lpstr>
      <vt:lpstr>Fock operator</vt:lpstr>
      <vt:lpstr>Fock operator</vt:lpstr>
      <vt:lpstr>Fock operator</vt:lpstr>
      <vt:lpstr>Fock operator</vt:lpstr>
      <vt:lpstr>Fock operator</vt:lpstr>
      <vt:lpstr>Fock operator</vt:lpstr>
      <vt:lpstr>Fock operator</vt:lpstr>
      <vt:lpstr>Fock operator</vt:lpstr>
      <vt:lpstr>Fock operator</vt:lpstr>
      <vt:lpstr>Fock operator</vt:lpstr>
      <vt:lpstr>Fock operator</vt:lpstr>
      <vt:lpstr>Interactive</vt:lpstr>
      <vt:lpstr>Interactive</vt:lpstr>
      <vt:lpstr>PowerPoint Presentation</vt:lpstr>
      <vt:lpstr>Interactive</vt:lpstr>
      <vt:lpstr>Hartree Fock theory</vt:lpstr>
      <vt:lpstr>Hartree Fock theory</vt:lpstr>
      <vt:lpstr>Hartree Fock theory</vt:lpstr>
      <vt:lpstr>Hartree Fock theory</vt:lpstr>
      <vt:lpstr>Hartree Fock theory</vt:lpstr>
      <vt:lpstr>Hartree Fock theory</vt:lpstr>
      <vt:lpstr>Interactive</vt:lpstr>
      <vt:lpstr>Interactive</vt:lpstr>
      <vt:lpstr>Interactive</vt:lpstr>
      <vt:lpstr>Interactive</vt:lpstr>
      <vt:lpstr>Interactive</vt:lpstr>
      <vt:lpstr>Interactive</vt:lpstr>
      <vt:lpstr>Koopman’s theorem</vt:lpstr>
      <vt:lpstr>Koopman’s theorem</vt:lpstr>
      <vt:lpstr>Koopman’s theorem</vt:lpstr>
      <vt:lpstr>Koopman’s theorem</vt:lpstr>
      <vt:lpstr>Brillouin’s theorem</vt:lpstr>
      <vt:lpstr>Interactive</vt:lpstr>
      <vt:lpstr>Interactive</vt:lpstr>
      <vt:lpstr>Interactive</vt:lpstr>
      <vt:lpstr>Roothaan equation</vt:lpstr>
      <vt:lpstr>Roothaan equation</vt:lpstr>
      <vt:lpstr>Self-consistent field</vt:lpstr>
      <vt:lpstr>Self-consistent field</vt:lpstr>
      <vt:lpstr>Self-consistent field</vt:lpstr>
      <vt:lpstr>Self-consistent field</vt:lpstr>
      <vt:lpstr>Self-consistent field</vt:lpstr>
      <vt:lpstr>Self-consistent field</vt:lpstr>
      <vt:lpstr>Self-consistent field</vt:lpstr>
      <vt:lpstr>Self-consistent field</vt:lpstr>
      <vt:lpstr>The SCF procedure</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Tzuhsiung Yang</cp:lastModifiedBy>
  <cp:revision>570</cp:revision>
  <dcterms:created xsi:type="dcterms:W3CDTF">2012-11-25T05:37:01Z</dcterms:created>
  <dcterms:modified xsi:type="dcterms:W3CDTF">2023-03-05T07:23:51Z</dcterms:modified>
</cp:coreProperties>
</file>